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56"/>
  </p:notesMasterIdLst>
  <p:sldIdLst>
    <p:sldId id="256" r:id="rId2"/>
    <p:sldId id="314" r:id="rId3"/>
    <p:sldId id="372" r:id="rId4"/>
    <p:sldId id="315" r:id="rId5"/>
    <p:sldId id="261" r:id="rId6"/>
    <p:sldId id="316" r:id="rId7"/>
    <p:sldId id="317" r:id="rId8"/>
    <p:sldId id="318" r:id="rId9"/>
    <p:sldId id="321" r:id="rId10"/>
    <p:sldId id="323" r:id="rId11"/>
    <p:sldId id="343" r:id="rId12"/>
    <p:sldId id="333" r:id="rId13"/>
    <p:sldId id="351" r:id="rId14"/>
    <p:sldId id="337" r:id="rId15"/>
    <p:sldId id="310" r:id="rId16"/>
    <p:sldId id="342" r:id="rId17"/>
    <p:sldId id="339" r:id="rId18"/>
    <p:sldId id="340" r:id="rId19"/>
    <p:sldId id="285" r:id="rId20"/>
    <p:sldId id="346" r:id="rId21"/>
    <p:sldId id="345" r:id="rId22"/>
    <p:sldId id="349" r:id="rId23"/>
    <p:sldId id="353" r:id="rId24"/>
    <p:sldId id="354" r:id="rId25"/>
    <p:sldId id="374" r:id="rId26"/>
    <p:sldId id="356" r:id="rId27"/>
    <p:sldId id="355" r:id="rId28"/>
    <p:sldId id="387" r:id="rId29"/>
    <p:sldId id="357" r:id="rId30"/>
    <p:sldId id="358" r:id="rId31"/>
    <p:sldId id="359" r:id="rId32"/>
    <p:sldId id="360" r:id="rId33"/>
    <p:sldId id="361" r:id="rId34"/>
    <p:sldId id="363" r:id="rId35"/>
    <p:sldId id="364" r:id="rId36"/>
    <p:sldId id="375" r:id="rId37"/>
    <p:sldId id="367" r:id="rId38"/>
    <p:sldId id="368" r:id="rId39"/>
    <p:sldId id="370" r:id="rId40"/>
    <p:sldId id="365" r:id="rId41"/>
    <p:sldId id="328" r:id="rId42"/>
    <p:sldId id="376" r:id="rId43"/>
    <p:sldId id="366" r:id="rId44"/>
    <p:sldId id="378" r:id="rId45"/>
    <p:sldId id="379" r:id="rId46"/>
    <p:sldId id="380" r:id="rId47"/>
    <p:sldId id="381" r:id="rId48"/>
    <p:sldId id="382" r:id="rId49"/>
    <p:sldId id="383" r:id="rId50"/>
    <p:sldId id="384" r:id="rId51"/>
    <p:sldId id="385" r:id="rId52"/>
    <p:sldId id="388" r:id="rId53"/>
    <p:sldId id="389" r:id="rId54"/>
    <p:sldId id="390" r:id="rId5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FDD3"/>
    <a:srgbClr val="F6DDFF"/>
    <a:srgbClr val="FFFF99"/>
    <a:srgbClr val="0000FF"/>
    <a:srgbClr val="D8C5FF"/>
    <a:srgbClr val="9966FF"/>
    <a:srgbClr val="FDDBF7"/>
    <a:srgbClr val="FF99FF"/>
    <a:srgbClr val="99FFCC"/>
    <a:srgbClr val="FFF6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1" autoAdjust="0"/>
    <p:restoredTop sz="94660"/>
  </p:normalViewPr>
  <p:slideViewPr>
    <p:cSldViewPr>
      <p:cViewPr>
        <p:scale>
          <a:sx n="70" d="100"/>
          <a:sy n="70" d="100"/>
        </p:scale>
        <p:origin x="-136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763B20-1382-41DE-BC1E-1FB37A6E0892}" type="datetimeFigureOut">
              <a:rPr lang="zh-CN" altLang="en-US" smtClean="0"/>
              <a:t>2015-11-17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ECDF0-60D2-44E7-B94B-06F060AC800D}" type="slidenum">
              <a:rPr lang="zh-CN" altLang="en-US" smtClean="0"/>
              <a:t>‹#›</a:t>
            </a:fld>
            <a:endParaRPr lang="zh-CN" altLang="en-US"/>
          </a:p>
        </p:txBody>
      </p:sp>
    </p:spTree>
    <p:extLst>
      <p:ext uri="{BB962C8B-B14F-4D97-AF65-F5344CB8AC3E}">
        <p14:creationId xmlns:p14="http://schemas.microsoft.com/office/powerpoint/2010/main" val="4033120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0ECDF0-60D2-44E7-B94B-06F060AC800D}" type="slidenum">
              <a:rPr lang="zh-CN" altLang="en-US" smtClean="0"/>
              <a:t>5</a:t>
            </a:fld>
            <a:endParaRPr lang="zh-CN" altLang="en-US"/>
          </a:p>
        </p:txBody>
      </p:sp>
    </p:spTree>
    <p:extLst>
      <p:ext uri="{BB962C8B-B14F-4D97-AF65-F5344CB8AC3E}">
        <p14:creationId xmlns:p14="http://schemas.microsoft.com/office/powerpoint/2010/main" val="689879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标题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日期占位符 29"/>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19" name="页脚占位符 18"/>
          <p:cNvSpPr>
            <a:spLocks noGrp="1"/>
          </p:cNvSpPr>
          <p:nvPr>
            <p:ph type="ftr" sz="quarter" idx="11"/>
          </p:nvPr>
        </p:nvSpPr>
        <p:spPr/>
        <p:txBody>
          <a:bodyPr/>
          <a:lstStyle/>
          <a:p>
            <a:endParaRPr lang="zh-CN" altLang="en-US"/>
          </a:p>
        </p:txBody>
      </p:sp>
      <p:sp>
        <p:nvSpPr>
          <p:cNvPr id="27" name="灯片编号占位符 26"/>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单圆角矩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标题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077200" y="6356350"/>
            <a:ext cx="609600" cy="365125"/>
          </a:xfrm>
        </p:spPr>
        <p:txBody>
          <a:bodyPr/>
          <a:lstStyle/>
          <a:p>
            <a:fld id="{3B25472C-EC3E-4B1A-8AB4-4A645FABB953}" type="slidenum">
              <a:rPr lang="zh-CN" altLang="en-US" smtClean="0"/>
              <a:pPr/>
              <a:t>‹#›</a:t>
            </a:fld>
            <a:endParaRPr lang="zh-CN" altLang="en-US"/>
          </a:p>
        </p:txBody>
      </p:sp>
      <p:sp>
        <p:nvSpPr>
          <p:cNvPr id="3" name="图片占位符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dirty="0"/>
          </a:p>
        </p:txBody>
      </p:sp>
      <p:sp>
        <p:nvSpPr>
          <p:cNvPr id="10" name="任意多边形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任意多边形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46C476CD-4E1B-460A-AD72-F85F3F400A74}" type="datetimeFigureOut">
              <a:rPr lang="zh-CN" altLang="en-US" smtClean="0"/>
              <a:pPr/>
              <a:t>2015-11-17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25472C-EC3E-4B1A-8AB4-4A645FABB953}"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任意多边形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任意多边形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标题占位符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6C476CD-4E1B-460A-AD72-F85F3F400A74}" type="datetimeFigureOut">
              <a:rPr lang="zh-CN" altLang="en-US" smtClean="0"/>
              <a:pPr/>
              <a:t>2015-11-17</a:t>
            </a:fld>
            <a:endParaRPr lang="zh-CN" altLang="en-US"/>
          </a:p>
        </p:txBody>
      </p:sp>
      <p:sp>
        <p:nvSpPr>
          <p:cNvPr id="22" name="页脚占位符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zh-CN" altLang="en-US"/>
          </a:p>
        </p:txBody>
      </p:sp>
      <p:sp>
        <p:nvSpPr>
          <p:cNvPr id="18" name="灯片编号占位符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B25472C-EC3E-4B1A-8AB4-4A645FABB953}" type="slidenum">
              <a:rPr lang="zh-CN" altLang="en-US" smtClean="0"/>
              <a:pPr/>
              <a:t>‹#›</a:t>
            </a:fld>
            <a:endParaRPr lang="zh-CN" altLang="en-US"/>
          </a:p>
        </p:txBody>
      </p:sp>
      <p:grpSp>
        <p:nvGrpSpPr>
          <p:cNvPr id="2" name="组合 1"/>
          <p:cNvGrpSpPr/>
          <p:nvPr/>
        </p:nvGrpSpPr>
        <p:grpSpPr>
          <a:xfrm>
            <a:off x="-19017" y="202408"/>
            <a:ext cx="9180548" cy="649224"/>
            <a:chOff x="-19045" y="216550"/>
            <a:chExt cx="9180548" cy="649224"/>
          </a:xfrm>
        </p:grpSpPr>
        <p:sp>
          <p:nvSpPr>
            <p:cNvPr id="12" name="任意多边形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任意多边形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00174"/>
            <a:ext cx="7772400" cy="2357453"/>
          </a:xfrm>
        </p:spPr>
        <p:txBody>
          <a:bodyPr>
            <a:noAutofit/>
          </a:bodyPr>
          <a:lstStyle/>
          <a:p>
            <a:pPr algn="ctr"/>
            <a:r>
              <a:rPr lang="zh-CN" altLang="en-US" sz="6600" b="1" dirty="0" smtClean="0">
                <a:solidFill>
                  <a:srgbClr val="FFFF00"/>
                </a:solidFill>
                <a:latin typeface="华文楷体" pitchFamily="2" charset="-122"/>
                <a:ea typeface="华文楷体" pitchFamily="2" charset="-122"/>
              </a:rPr>
              <a:t>液相色谱</a:t>
            </a:r>
            <a:r>
              <a:rPr lang="en-US" altLang="zh-CN" sz="6600" b="1" dirty="0" smtClean="0">
                <a:solidFill>
                  <a:srgbClr val="FFFF00"/>
                </a:solidFill>
                <a:latin typeface="华文楷体" pitchFamily="2" charset="-122"/>
                <a:ea typeface="华文楷体" pitchFamily="2" charset="-122"/>
              </a:rPr>
              <a:t>-</a:t>
            </a:r>
            <a:r>
              <a:rPr lang="zh-CN" altLang="en-US" sz="6600" b="1" dirty="0" smtClean="0">
                <a:solidFill>
                  <a:srgbClr val="FFFF00"/>
                </a:solidFill>
                <a:latin typeface="华文楷体" pitchFamily="2" charset="-122"/>
                <a:ea typeface="华文楷体" pitchFamily="2" charset="-122"/>
              </a:rPr>
              <a:t>质谱联用技术及使用注意事项</a:t>
            </a:r>
            <a:endParaRPr lang="zh-CN" altLang="en-US" sz="6600" b="1" dirty="0">
              <a:solidFill>
                <a:srgbClr val="FFFF00"/>
              </a:solidFill>
              <a:latin typeface="华文楷体" pitchFamily="2" charset="-122"/>
              <a:ea typeface="华文楷体" pitchFamily="2" charset="-122"/>
            </a:endParaRPr>
          </a:p>
        </p:txBody>
      </p:sp>
      <p:sp>
        <p:nvSpPr>
          <p:cNvPr id="3" name="副标题 2"/>
          <p:cNvSpPr>
            <a:spLocks noGrp="1"/>
          </p:cNvSpPr>
          <p:nvPr>
            <p:ph type="subTitle" idx="1"/>
          </p:nvPr>
        </p:nvSpPr>
        <p:spPr>
          <a:xfrm>
            <a:off x="4283968" y="4857760"/>
            <a:ext cx="3788494" cy="1307544"/>
          </a:xfrm>
        </p:spPr>
        <p:txBody>
          <a:bodyPr>
            <a:noAutofit/>
          </a:bodyPr>
          <a:lstStyle/>
          <a:p>
            <a:pPr algn="r"/>
            <a:r>
              <a:rPr lang="zh-CN" altLang="en-US" sz="2200" dirty="0" smtClean="0">
                <a:solidFill>
                  <a:schemeClr val="tx1"/>
                </a:solidFill>
                <a:latin typeface="华文楷体" pitchFamily="2" charset="-122"/>
                <a:ea typeface="华文楷体" pitchFamily="2" charset="-122"/>
              </a:rPr>
              <a:t>中国科学院烟台海岸带研究所</a:t>
            </a:r>
            <a:endParaRPr lang="en-US" altLang="zh-CN" sz="2200" dirty="0" smtClean="0">
              <a:solidFill>
                <a:schemeClr val="tx1"/>
              </a:solidFill>
              <a:latin typeface="华文楷体" pitchFamily="2" charset="-122"/>
              <a:ea typeface="华文楷体" pitchFamily="2" charset="-122"/>
            </a:endParaRPr>
          </a:p>
          <a:p>
            <a:pPr algn="r"/>
            <a:r>
              <a:rPr lang="zh-CN" altLang="en-US" sz="2200" dirty="0" smtClean="0">
                <a:solidFill>
                  <a:schemeClr val="tx1"/>
                </a:solidFill>
                <a:latin typeface="华文楷体" pitchFamily="2" charset="-122"/>
                <a:ea typeface="华文楷体" pitchFamily="2" charset="-122"/>
              </a:rPr>
              <a:t>分析测试中心</a:t>
            </a:r>
            <a:endParaRPr lang="en-US" altLang="zh-CN" sz="2200" dirty="0" smtClean="0">
              <a:solidFill>
                <a:schemeClr val="tx1"/>
              </a:solidFill>
              <a:latin typeface="华文楷体" pitchFamily="2" charset="-122"/>
              <a:ea typeface="华文楷体" pitchFamily="2" charset="-122"/>
            </a:endParaRPr>
          </a:p>
          <a:p>
            <a:pPr algn="r"/>
            <a:r>
              <a:rPr lang="zh-CN" altLang="en-US" sz="2200" dirty="0" smtClean="0">
                <a:solidFill>
                  <a:schemeClr val="tx1"/>
                </a:solidFill>
                <a:latin typeface="华文楷体" pitchFamily="2" charset="-122"/>
                <a:ea typeface="华文楷体" pitchFamily="2" charset="-122"/>
              </a:rPr>
              <a:t>刘莺</a:t>
            </a:r>
            <a:endParaRPr lang="zh-CN" altLang="en-US" sz="2200" dirty="0">
              <a:solidFill>
                <a:schemeClr val="tx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主要内容</a:t>
            </a:r>
            <a:endParaRPr lang="zh-CN" altLang="en-US" b="1" dirty="0"/>
          </a:p>
        </p:txBody>
      </p:sp>
      <p:sp>
        <p:nvSpPr>
          <p:cNvPr id="3" name="内容占位符 2"/>
          <p:cNvSpPr>
            <a:spLocks noGrp="1"/>
          </p:cNvSpPr>
          <p:nvPr>
            <p:ph idx="1"/>
          </p:nvPr>
        </p:nvSpPr>
        <p:spPr>
          <a:xfrm>
            <a:off x="457200" y="1935480"/>
            <a:ext cx="6472254" cy="3850974"/>
          </a:xfrm>
        </p:spPr>
        <p:txBody>
          <a:bodyPr>
            <a:normAutofit/>
          </a:bodyPr>
          <a:lstStyle/>
          <a:p>
            <a:pPr>
              <a:lnSpc>
                <a:spcPct val="150000"/>
              </a:lnSpc>
            </a:pPr>
            <a:r>
              <a:rPr lang="zh-CN" altLang="en-US" sz="3600" dirty="0" smtClean="0">
                <a:latin typeface="华文楷体" pitchFamily="2" charset="-122"/>
                <a:ea typeface="华文楷体" pitchFamily="2" charset="-122"/>
              </a:rPr>
              <a:t>液相色谱</a:t>
            </a:r>
            <a:r>
              <a:rPr lang="en-US" altLang="zh-CN" sz="3600" dirty="0" smtClean="0">
                <a:latin typeface="华文楷体" pitchFamily="2" charset="-122"/>
                <a:ea typeface="华文楷体" pitchFamily="2" charset="-122"/>
              </a:rPr>
              <a:t>-</a:t>
            </a:r>
            <a:r>
              <a:rPr lang="zh-CN" altLang="en-US" sz="3600" dirty="0" smtClean="0">
                <a:latin typeface="华文楷体" pitchFamily="2" charset="-122"/>
                <a:ea typeface="华文楷体" pitchFamily="2" charset="-122"/>
              </a:rPr>
              <a:t>质谱联用技术简介</a:t>
            </a:r>
            <a:endParaRPr lang="en-US" altLang="zh-CN" sz="3600" dirty="0" smtClean="0">
              <a:latin typeface="华文楷体" pitchFamily="2" charset="-122"/>
              <a:ea typeface="华文楷体" pitchFamily="2" charset="-122"/>
            </a:endParaRPr>
          </a:p>
          <a:p>
            <a:pPr>
              <a:lnSpc>
                <a:spcPct val="150000"/>
              </a:lnSpc>
            </a:pPr>
            <a:r>
              <a:rPr lang="zh-CN" altLang="en-US" sz="3600" dirty="0" smtClean="0">
                <a:latin typeface="华文楷体" pitchFamily="2" charset="-122"/>
                <a:ea typeface="华文楷体" pitchFamily="2" charset="-122"/>
              </a:rPr>
              <a:t>我们的仪器</a:t>
            </a:r>
            <a:endParaRPr lang="en-US" altLang="zh-CN" sz="3600" dirty="0" smtClean="0">
              <a:latin typeface="华文楷体" pitchFamily="2" charset="-122"/>
              <a:ea typeface="华文楷体" pitchFamily="2" charset="-122"/>
            </a:endParaRPr>
          </a:p>
          <a:p>
            <a:pPr>
              <a:lnSpc>
                <a:spcPct val="150000"/>
              </a:lnSpc>
            </a:pPr>
            <a:r>
              <a:rPr lang="zh-CN" altLang="en-US" sz="3600" dirty="0" smtClean="0">
                <a:latin typeface="华文楷体" pitchFamily="2" charset="-122"/>
                <a:ea typeface="华文楷体" pitchFamily="2" charset="-122"/>
              </a:rPr>
              <a:t>测试准备阶段的注意事项</a:t>
            </a:r>
            <a:endParaRPr lang="en-US" altLang="zh-CN" sz="3600" dirty="0" smtClean="0">
              <a:latin typeface="华文楷体" pitchFamily="2" charset="-122"/>
              <a:ea typeface="华文楷体" pitchFamily="2" charset="-122"/>
            </a:endParaRPr>
          </a:p>
          <a:p>
            <a:pPr>
              <a:lnSpc>
                <a:spcPct val="150000"/>
              </a:lnSpc>
            </a:pPr>
            <a:r>
              <a:rPr lang="zh-CN" altLang="en-US" sz="3600" dirty="0" smtClean="0">
                <a:latin typeface="华文楷体" pitchFamily="2" charset="-122"/>
                <a:ea typeface="华文楷体" pitchFamily="2" charset="-122"/>
              </a:rPr>
              <a:t>结果的解读</a:t>
            </a:r>
            <a:endParaRPr lang="zh-CN" altLang="en-US" sz="3600"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1"/>
          </p:nvPr>
        </p:nvSpPr>
        <p:spPr/>
        <p:txBody>
          <a:bodyPr/>
          <a:lstStyle/>
          <a:p>
            <a:r>
              <a:rPr lang="zh-CN" altLang="en-US" dirty="0" smtClean="0">
                <a:latin typeface="华文楷体" pitchFamily="2" charset="-122"/>
                <a:ea typeface="华文楷体" pitchFamily="2" charset="-122"/>
              </a:rPr>
              <a:t>质谱基本原理</a:t>
            </a:r>
            <a:endParaRPr lang="en-US" altLang="zh-CN" dirty="0" smtClean="0">
              <a:latin typeface="华文楷体" pitchFamily="2" charset="-122"/>
              <a:ea typeface="华文楷体" pitchFamily="2" charset="-122"/>
            </a:endParaRPr>
          </a:p>
          <a:p>
            <a:pPr lvl="1">
              <a:lnSpc>
                <a:spcPct val="200000"/>
              </a:lnSpc>
              <a:buSzPct val="50000"/>
              <a:buBlip>
                <a:blip r:embed="rId2"/>
              </a:buBlip>
            </a:pPr>
            <a:r>
              <a:rPr lang="zh-CN" altLang="en-US" sz="2400" dirty="0" smtClean="0">
                <a:latin typeface="华文楷体" pitchFamily="2" charset="-122"/>
                <a:ea typeface="华文楷体" pitchFamily="2" charset="-122"/>
              </a:rPr>
              <a:t>质谱分析法是通过对被测样品离子质荷比的测定来进行分析的一种分析方法。</a:t>
            </a:r>
            <a:endParaRPr lang="en-US" altLang="zh-CN" sz="2400" dirty="0" smtClean="0">
              <a:latin typeface="华文楷体" pitchFamily="2" charset="-122"/>
              <a:ea typeface="华文楷体" pitchFamily="2" charset="-122"/>
            </a:endParaRPr>
          </a:p>
          <a:p>
            <a:pPr lvl="2">
              <a:lnSpc>
                <a:spcPct val="200000"/>
              </a:lnSpc>
              <a:buSzPct val="50000"/>
              <a:buBlip>
                <a:blip r:embed="rId2"/>
              </a:buBlip>
            </a:pPr>
            <a:r>
              <a:rPr lang="zh-CN" altLang="en-US" sz="2000" dirty="0" smtClean="0">
                <a:latin typeface="华文楷体" pitchFamily="2" charset="-122"/>
                <a:ea typeface="华文楷体" pitchFamily="2" charset="-122"/>
              </a:rPr>
              <a:t>电离装置把样品电离为离子</a:t>
            </a:r>
            <a:endParaRPr lang="en-US" altLang="zh-CN" sz="2000" dirty="0" smtClean="0">
              <a:latin typeface="华文楷体" pitchFamily="2" charset="-122"/>
              <a:ea typeface="华文楷体" pitchFamily="2" charset="-122"/>
            </a:endParaRPr>
          </a:p>
          <a:p>
            <a:pPr lvl="2">
              <a:lnSpc>
                <a:spcPct val="200000"/>
              </a:lnSpc>
              <a:buSzPct val="50000"/>
              <a:buBlip>
                <a:blip r:embed="rId2"/>
              </a:buBlip>
            </a:pPr>
            <a:r>
              <a:rPr lang="zh-CN" altLang="en-US" sz="2000" dirty="0" smtClean="0">
                <a:latin typeface="华文楷体" pitchFamily="2" charset="-122"/>
                <a:ea typeface="华文楷体" pitchFamily="2" charset="-122"/>
              </a:rPr>
              <a:t>质量分析器把不同质荷比的离子分开</a:t>
            </a:r>
            <a:endParaRPr lang="en-US" altLang="zh-CN" sz="2000" dirty="0" smtClean="0">
              <a:latin typeface="华文楷体" pitchFamily="2" charset="-122"/>
              <a:ea typeface="华文楷体" pitchFamily="2" charset="-122"/>
            </a:endParaRPr>
          </a:p>
          <a:p>
            <a:pPr lvl="2">
              <a:lnSpc>
                <a:spcPct val="200000"/>
              </a:lnSpc>
              <a:buSzPct val="50000"/>
              <a:buBlip>
                <a:blip r:embed="rId2"/>
              </a:buBlip>
            </a:pPr>
            <a:r>
              <a:rPr lang="zh-CN" altLang="en-US" sz="2000" dirty="0" smtClean="0">
                <a:latin typeface="华文楷体" pitchFamily="2" charset="-122"/>
                <a:ea typeface="华文楷体" pitchFamily="2" charset="-122"/>
              </a:rPr>
              <a:t>检测器检测</a:t>
            </a:r>
            <a:endParaRPr lang="zh-CN" altLang="en-US" sz="2400" dirty="0">
              <a:latin typeface="华文楷体" pitchFamily="2" charset="-122"/>
              <a:ea typeface="华文楷体" pitchFamily="2" charset="-122"/>
            </a:endParaRPr>
          </a:p>
        </p:txBody>
      </p:sp>
      <p:sp>
        <p:nvSpPr>
          <p:cNvPr id="5" name="标题 1"/>
          <p:cNvSpPr>
            <a:spLocks noGrp="1"/>
          </p:cNvSpPr>
          <p:nvPr>
            <p:ph type="title"/>
          </p:nvPr>
        </p:nvSpPr>
        <p:spPr>
          <a:xfrm>
            <a:off x="457200" y="642918"/>
            <a:ext cx="8229600" cy="775542"/>
          </a:xfrm>
        </p:spPr>
        <p:txBody>
          <a:bodyPr>
            <a:normAutofit fontScale="90000"/>
          </a:bodyPr>
          <a:lstStyle/>
          <a:p>
            <a:r>
              <a:rPr lang="zh-CN" altLang="en-US" sz="4400" dirty="0" smtClean="0">
                <a:latin typeface="隶书" pitchFamily="49" charset="-122"/>
                <a:ea typeface="隶书" pitchFamily="49" charset="-122"/>
              </a:rPr>
              <a:t>第一章 液相色谱</a:t>
            </a:r>
            <a:r>
              <a:rPr lang="en-US" altLang="zh-CN" sz="4400" dirty="0" smtClean="0">
                <a:latin typeface="隶书" pitchFamily="49" charset="-122"/>
                <a:ea typeface="隶书" pitchFamily="49" charset="-122"/>
              </a:rPr>
              <a:t>-</a:t>
            </a:r>
            <a:r>
              <a:rPr lang="zh-CN" altLang="en-US" sz="4400" dirty="0" smtClean="0">
                <a:latin typeface="隶书" pitchFamily="49" charset="-122"/>
                <a:ea typeface="隶书" pitchFamily="49" charset="-122"/>
              </a:rPr>
              <a:t>质谱联用技术简介</a:t>
            </a:r>
            <a:endParaRPr lang="zh-CN" altLang="en-US" sz="4400" dirty="0">
              <a:latin typeface="隶书" pitchFamily="49" charset="-122"/>
              <a:ea typeface="隶书" pitchFamily="49" charset="-122"/>
            </a:endParaRPr>
          </a:p>
        </p:txBody>
      </p:sp>
    </p:spTree>
    <p:extLst>
      <p:ext uri="{BB962C8B-B14F-4D97-AF65-F5344CB8AC3E}">
        <p14:creationId xmlns:p14="http://schemas.microsoft.com/office/powerpoint/2010/main" val="3058249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846980"/>
          </a:xfrm>
        </p:spPr>
        <p:txBody>
          <a:bodyPr>
            <a:normAutofit/>
          </a:bodyPr>
          <a:lstStyle/>
          <a:p>
            <a:r>
              <a:rPr lang="zh-CN" altLang="en-US" sz="3600" dirty="0" smtClean="0">
                <a:latin typeface="华文楷体" pitchFamily="2" charset="-122"/>
                <a:ea typeface="华文楷体" pitchFamily="2" charset="-122"/>
              </a:rPr>
              <a:t>色谱</a:t>
            </a:r>
            <a:r>
              <a:rPr lang="en-US" altLang="zh-CN" sz="3600" dirty="0" smtClean="0">
                <a:latin typeface="华文楷体" pitchFamily="2" charset="-122"/>
                <a:ea typeface="华文楷体" pitchFamily="2" charset="-122"/>
              </a:rPr>
              <a:t>-</a:t>
            </a:r>
            <a:r>
              <a:rPr lang="zh-CN" altLang="en-US" sz="3600" dirty="0" smtClean="0">
                <a:latin typeface="华文楷体" pitchFamily="2" charset="-122"/>
                <a:ea typeface="华文楷体" pitchFamily="2" charset="-122"/>
              </a:rPr>
              <a:t>质谱联用技术</a:t>
            </a:r>
            <a:endParaRPr lang="zh-CN" altLang="en-US" sz="3600" dirty="0">
              <a:latin typeface="隶书" pitchFamily="49" charset="-122"/>
              <a:ea typeface="隶书" pitchFamily="49" charset="-122"/>
            </a:endParaRPr>
          </a:p>
        </p:txBody>
      </p:sp>
      <p:sp>
        <p:nvSpPr>
          <p:cNvPr id="4" name="内容占位符 2"/>
          <p:cNvSpPr>
            <a:spLocks noGrp="1"/>
          </p:cNvSpPr>
          <p:nvPr>
            <p:ph idx="1"/>
          </p:nvPr>
        </p:nvSpPr>
        <p:spPr>
          <a:xfrm>
            <a:off x="457200" y="1643050"/>
            <a:ext cx="7972452" cy="4681550"/>
          </a:xfrm>
        </p:spPr>
        <p:txBody>
          <a:bodyPr>
            <a:normAutofit/>
          </a:bodyPr>
          <a:lstStyle/>
          <a:p>
            <a:pPr>
              <a:lnSpc>
                <a:spcPct val="150000"/>
              </a:lnSpc>
              <a:spcBef>
                <a:spcPts val="500"/>
              </a:spcBef>
              <a:buNone/>
            </a:pPr>
            <a:r>
              <a:rPr lang="zh-CN" altLang="en-US" sz="1600" dirty="0" smtClean="0">
                <a:latin typeface="华文楷体" pitchFamily="2" charset="-122"/>
                <a:ea typeface="华文楷体" pitchFamily="2" charset="-122"/>
              </a:rPr>
              <a:t>              </a:t>
            </a:r>
            <a:r>
              <a:rPr lang="zh-CN" altLang="en-US" sz="2000" dirty="0" smtClean="0">
                <a:latin typeface="华文楷体" pitchFamily="2" charset="-122"/>
                <a:ea typeface="华文楷体" pitchFamily="2" charset="-122"/>
              </a:rPr>
              <a:t>体现了色谱和质谱优势的互补，它将</a:t>
            </a:r>
            <a:r>
              <a:rPr lang="zh-CN" altLang="en-US" sz="2000" dirty="0" smtClean="0">
                <a:solidFill>
                  <a:srgbClr val="FF0000"/>
                </a:solidFill>
                <a:latin typeface="华文楷体" pitchFamily="2" charset="-122"/>
                <a:ea typeface="华文楷体" pitchFamily="2" charset="-122"/>
              </a:rPr>
              <a:t>色谱对复杂样品的高分离能力</a:t>
            </a:r>
            <a:r>
              <a:rPr lang="zh-CN" altLang="en-US" sz="2000" dirty="0" smtClean="0">
                <a:latin typeface="华文楷体" pitchFamily="2" charset="-122"/>
                <a:ea typeface="华文楷体" pitchFamily="2" charset="-122"/>
              </a:rPr>
              <a:t>与</a:t>
            </a:r>
            <a:r>
              <a:rPr lang="zh-CN" altLang="en-US" sz="2000" dirty="0" smtClean="0">
                <a:solidFill>
                  <a:srgbClr val="FF0000"/>
                </a:solidFill>
                <a:latin typeface="华文楷体" pitchFamily="2" charset="-122"/>
                <a:ea typeface="华文楷体" pitchFamily="2" charset="-122"/>
              </a:rPr>
              <a:t>质谱的高选择性、高灵敏度及能够提供相对分子质量与结构信息</a:t>
            </a:r>
            <a:r>
              <a:rPr lang="zh-CN" altLang="en-US" sz="2000" dirty="0" smtClean="0">
                <a:latin typeface="华文楷体" pitchFamily="2" charset="-122"/>
                <a:ea typeface="华文楷体" pitchFamily="2" charset="-122"/>
              </a:rPr>
              <a:t>的优点结合起来，实现对复杂混合物更准确的定量和定性分析。</a:t>
            </a:r>
          </a:p>
          <a:p>
            <a:pPr>
              <a:lnSpc>
                <a:spcPct val="150000"/>
              </a:lnSpc>
              <a:spcBef>
                <a:spcPts val="500"/>
              </a:spcBef>
            </a:pPr>
            <a:r>
              <a:rPr lang="zh-CN" altLang="en-US" sz="2200" dirty="0">
                <a:latin typeface="华文楷体" pitchFamily="2" charset="-122"/>
                <a:ea typeface="华文楷体" pitchFamily="2" charset="-122"/>
              </a:rPr>
              <a:t>气相色</a:t>
            </a:r>
            <a:r>
              <a:rPr lang="zh-CN" altLang="en-US" sz="2200" dirty="0" smtClean="0">
                <a:latin typeface="华文楷体" pitchFamily="2" charset="-122"/>
                <a:ea typeface="华文楷体" pitchFamily="2" charset="-122"/>
              </a:rPr>
              <a:t>谱</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质</a:t>
            </a:r>
            <a:r>
              <a:rPr lang="zh-CN" altLang="en-US" sz="2200" dirty="0">
                <a:latin typeface="华文楷体" pitchFamily="2" charset="-122"/>
                <a:ea typeface="华文楷体" pitchFamily="2" charset="-122"/>
              </a:rPr>
              <a:t>谱联</a:t>
            </a:r>
            <a:r>
              <a:rPr lang="zh-CN" altLang="en-US" sz="2200" dirty="0" smtClean="0">
                <a:latin typeface="华文楷体" pitchFamily="2" charset="-122"/>
                <a:ea typeface="华文楷体" pitchFamily="2" charset="-122"/>
              </a:rPr>
              <a:t>用技术</a:t>
            </a:r>
            <a:r>
              <a:rPr lang="en-US" altLang="zh-CN" sz="2200" dirty="0" smtClean="0">
                <a:latin typeface="华文楷体" pitchFamily="2" charset="-122"/>
                <a:ea typeface="华文楷体" pitchFamily="2" charset="-122"/>
              </a:rPr>
              <a:t>(</a:t>
            </a:r>
            <a:r>
              <a:rPr lang="en-US" altLang="zh-CN" sz="2200" dirty="0">
                <a:latin typeface="华文楷体" pitchFamily="2" charset="-122"/>
                <a:ea typeface="华文楷体" pitchFamily="2" charset="-122"/>
              </a:rPr>
              <a:t>GC-MS</a:t>
            </a:r>
            <a:r>
              <a:rPr lang="en-US" altLang="zh-CN" sz="2200" dirty="0" smtClean="0">
                <a:latin typeface="华文楷体" pitchFamily="2" charset="-122"/>
                <a:ea typeface="华文楷体" pitchFamily="2" charset="-122"/>
              </a:rPr>
              <a:t>)</a:t>
            </a:r>
          </a:p>
          <a:p>
            <a:pPr>
              <a:lnSpc>
                <a:spcPct val="150000"/>
              </a:lnSpc>
              <a:spcBef>
                <a:spcPts val="500"/>
              </a:spcBef>
            </a:pPr>
            <a:r>
              <a:rPr lang="zh-CN" altLang="en-US" sz="2200" dirty="0" smtClean="0">
                <a:latin typeface="华文楷体" pitchFamily="2" charset="-122"/>
                <a:ea typeface="华文楷体" pitchFamily="2" charset="-122"/>
              </a:rPr>
              <a:t>液</a:t>
            </a:r>
            <a:r>
              <a:rPr lang="zh-CN" altLang="en-US" sz="2200" dirty="0">
                <a:latin typeface="华文楷体" pitchFamily="2" charset="-122"/>
                <a:ea typeface="华文楷体" pitchFamily="2" charset="-122"/>
              </a:rPr>
              <a:t>相色</a:t>
            </a:r>
            <a:r>
              <a:rPr lang="zh-CN" altLang="en-US" sz="2200" dirty="0" smtClean="0">
                <a:latin typeface="华文楷体" pitchFamily="2" charset="-122"/>
                <a:ea typeface="华文楷体" pitchFamily="2" charset="-122"/>
              </a:rPr>
              <a:t>谱</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质</a:t>
            </a:r>
            <a:r>
              <a:rPr lang="zh-CN" altLang="en-US" sz="2200" dirty="0">
                <a:latin typeface="华文楷体" pitchFamily="2" charset="-122"/>
                <a:ea typeface="华文楷体" pitchFamily="2" charset="-122"/>
              </a:rPr>
              <a:t>谱联</a:t>
            </a:r>
            <a:r>
              <a:rPr lang="zh-CN" altLang="en-US" sz="2200" dirty="0" smtClean="0">
                <a:latin typeface="华文楷体" pitchFamily="2" charset="-122"/>
                <a:ea typeface="华文楷体" pitchFamily="2" charset="-122"/>
              </a:rPr>
              <a:t>用技术</a:t>
            </a:r>
            <a:r>
              <a:rPr lang="en-US" altLang="zh-CN" sz="2200" dirty="0" smtClean="0">
                <a:latin typeface="华文楷体" pitchFamily="2" charset="-122"/>
                <a:ea typeface="华文楷体" pitchFamily="2" charset="-122"/>
              </a:rPr>
              <a:t>(</a:t>
            </a:r>
            <a:r>
              <a:rPr lang="en-US" altLang="zh-CN" sz="2200" dirty="0">
                <a:latin typeface="华文楷体" pitchFamily="2" charset="-122"/>
                <a:ea typeface="华文楷体" pitchFamily="2" charset="-122"/>
              </a:rPr>
              <a:t>LC-MS</a:t>
            </a:r>
            <a:r>
              <a:rPr lang="en-US" altLang="zh-CN" sz="2200" dirty="0" smtClean="0">
                <a:latin typeface="华文楷体" pitchFamily="2" charset="-122"/>
                <a:ea typeface="华文楷体" pitchFamily="2" charset="-122"/>
              </a:rPr>
              <a:t>)</a:t>
            </a:r>
          </a:p>
          <a:p>
            <a:pPr lvl="1">
              <a:lnSpc>
                <a:spcPct val="150000"/>
              </a:lnSpc>
              <a:spcBef>
                <a:spcPts val="500"/>
              </a:spcBef>
            </a:pPr>
            <a:r>
              <a:rPr lang="zh-CN" altLang="en-US" sz="2000" dirty="0" smtClean="0">
                <a:latin typeface="华文楷体" pitchFamily="2" charset="-122"/>
                <a:ea typeface="华文楷体" pitchFamily="2" charset="-122"/>
              </a:rPr>
              <a:t>以液相色谱作为分离系统，质谱为检测系统。样品在质谱部分和流动相分离，被离子化后，经质谱的质量分析器将离子碎片按质量数分开，经检测器得到质谱图。</a:t>
            </a:r>
            <a:endParaRPr lang="zh-CN" altLang="en-US" sz="2000" dirty="0">
              <a:latin typeface="华文楷体" pitchFamily="2" charset="-122"/>
              <a:ea typeface="华文楷体" pitchFamily="2" charset="-122"/>
            </a:endParaRPr>
          </a:p>
        </p:txBody>
      </p:sp>
      <p:sp>
        <p:nvSpPr>
          <p:cNvPr id="5" name="TextBox 4"/>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867508"/>
            <a:ext cx="8229600" cy="989856"/>
          </a:xfrm>
        </p:spPr>
        <p:txBody>
          <a:bodyPr>
            <a:normAutofit/>
          </a:bodyPr>
          <a:lstStyle/>
          <a:p>
            <a:pPr algn="l"/>
            <a:r>
              <a:rPr lang="zh-CN" altLang="en-US" sz="3600" dirty="0" smtClean="0">
                <a:latin typeface="华文楷体" pitchFamily="2" charset="-122"/>
                <a:ea typeface="华文楷体" pitchFamily="2" charset="-122"/>
              </a:rPr>
              <a:t>液相色谱</a:t>
            </a:r>
            <a:r>
              <a:rPr lang="en-US" altLang="zh-CN" sz="3600" dirty="0" smtClean="0">
                <a:latin typeface="华文楷体" pitchFamily="2" charset="-122"/>
                <a:ea typeface="华文楷体" pitchFamily="2" charset="-122"/>
              </a:rPr>
              <a:t>-</a:t>
            </a:r>
            <a:r>
              <a:rPr lang="zh-CN" altLang="en-US" sz="3600" dirty="0" smtClean="0">
                <a:latin typeface="华文楷体" pitchFamily="2" charset="-122"/>
                <a:ea typeface="华文楷体" pitchFamily="2" charset="-122"/>
              </a:rPr>
              <a:t>质谱联用仪</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742952" y="2171704"/>
            <a:ext cx="7043758" cy="3257560"/>
          </a:xfrm>
        </p:spPr>
        <p:txBody>
          <a:bodyPr>
            <a:normAutofit/>
          </a:bodyPr>
          <a:lstStyle/>
          <a:p>
            <a:pPr marL="274320" lvl="1" indent="-274320">
              <a:lnSpc>
                <a:spcPct val="150000"/>
              </a:lnSpc>
              <a:spcBef>
                <a:spcPts val="1000"/>
              </a:spcBef>
              <a:buClr>
                <a:schemeClr val="accent3"/>
              </a:buClr>
              <a:buSzPct val="95000"/>
            </a:pPr>
            <a:r>
              <a:rPr lang="en-US" altLang="zh-CN" dirty="0" smtClean="0">
                <a:latin typeface="华文楷体" pitchFamily="2" charset="-122"/>
                <a:ea typeface="华文楷体" pitchFamily="2" charset="-122"/>
              </a:rPr>
              <a:t>LC-MS, </a:t>
            </a:r>
            <a:r>
              <a:rPr lang="en-US" altLang="zh-CN" dirty="0" smtClean="0">
                <a:solidFill>
                  <a:srgbClr val="FF0000"/>
                </a:solidFill>
                <a:latin typeface="华文楷体" pitchFamily="2" charset="-122"/>
                <a:ea typeface="华文楷体" pitchFamily="2" charset="-122"/>
              </a:rPr>
              <a:t>LC-ITMS</a:t>
            </a:r>
            <a:r>
              <a:rPr lang="en-US" altLang="zh-CN" dirty="0" smtClean="0">
                <a:latin typeface="华文楷体" pitchFamily="2" charset="-122"/>
                <a:ea typeface="华文楷体" pitchFamily="2" charset="-122"/>
              </a:rPr>
              <a:t>, LC-TOF, </a:t>
            </a:r>
            <a:r>
              <a:rPr lang="en-US" altLang="zh-CN" dirty="0" smtClean="0">
                <a:solidFill>
                  <a:srgbClr val="FF0000"/>
                </a:solidFill>
                <a:latin typeface="华文楷体" pitchFamily="2" charset="-122"/>
                <a:ea typeface="华文楷体" pitchFamily="2" charset="-122"/>
              </a:rPr>
              <a:t>LC-</a:t>
            </a:r>
            <a:r>
              <a:rPr lang="en-US" altLang="zh-CN" dirty="0" err="1" smtClean="0">
                <a:solidFill>
                  <a:srgbClr val="FF0000"/>
                </a:solidFill>
                <a:latin typeface="华文楷体" pitchFamily="2" charset="-122"/>
                <a:ea typeface="华文楷体" pitchFamily="2" charset="-122"/>
              </a:rPr>
              <a:t>QqQ</a:t>
            </a:r>
            <a:r>
              <a:rPr lang="en-US" altLang="zh-CN" dirty="0" smtClean="0">
                <a:latin typeface="华文楷体" pitchFamily="2" charset="-122"/>
                <a:ea typeface="华文楷体" pitchFamily="2" charset="-122"/>
              </a:rPr>
              <a:t>, LC-Q-TOF, LC-IT-TOF, LC-Q-IT</a:t>
            </a:r>
            <a:r>
              <a:rPr lang="zh-CN" altLang="en-US" dirty="0" smtClean="0">
                <a:latin typeface="华文楷体" pitchFamily="2" charset="-122"/>
                <a:ea typeface="华文楷体" pitchFamily="2" charset="-122"/>
              </a:rPr>
              <a:t>等</a:t>
            </a:r>
            <a:endParaRPr lang="en-US" altLang="zh-CN" dirty="0" smtClean="0">
              <a:latin typeface="华文楷体" pitchFamily="2" charset="-122"/>
              <a:ea typeface="华文楷体" pitchFamily="2" charset="-122"/>
            </a:endParaRPr>
          </a:p>
          <a:p>
            <a:pPr marL="274320" lvl="1" indent="-274320">
              <a:lnSpc>
                <a:spcPct val="150000"/>
              </a:lnSpc>
              <a:spcBef>
                <a:spcPts val="1000"/>
              </a:spcBef>
              <a:buClr>
                <a:schemeClr val="accent3"/>
              </a:buClr>
              <a:buSzPct val="95000"/>
            </a:pPr>
            <a:r>
              <a:rPr lang="zh-CN" altLang="en-US" sz="2400" dirty="0" smtClean="0">
                <a:latin typeface="华文楷体" pitchFamily="2" charset="-122"/>
                <a:ea typeface="华文楷体" pitchFamily="2" charset="-122"/>
              </a:rPr>
              <a:t>适用于不挥发性化合物、极性化合物、热不稳定化合物、大分子量化合物（包括蛋白、多肽、多聚物等）的分析测定</a:t>
            </a:r>
            <a:endParaRPr lang="zh-CN" altLang="en-US" dirty="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85794"/>
            <a:ext cx="8229600" cy="846980"/>
          </a:xfrm>
        </p:spPr>
        <p:txBody>
          <a:bodyPr>
            <a:normAutofit/>
          </a:bodyPr>
          <a:lstStyle/>
          <a:p>
            <a:pPr algn="l"/>
            <a:r>
              <a:rPr lang="zh-CN" altLang="en-US" sz="3600" dirty="0" smtClean="0">
                <a:latin typeface="华文楷体" pitchFamily="2" charset="-122"/>
                <a:ea typeface="华文楷体" pitchFamily="2" charset="-122"/>
                <a:cs typeface="Times New Roman" pitchFamily="18" charset="0"/>
              </a:rPr>
              <a:t>液相色谱</a:t>
            </a:r>
            <a:r>
              <a:rPr lang="en-US" altLang="zh-CN" sz="3600" dirty="0" smtClean="0">
                <a:latin typeface="华文楷体" pitchFamily="2" charset="-122"/>
                <a:ea typeface="华文楷体" pitchFamily="2" charset="-122"/>
                <a:cs typeface="Times New Roman" pitchFamily="18" charset="0"/>
              </a:rPr>
              <a:t>-</a:t>
            </a:r>
            <a:r>
              <a:rPr lang="zh-CN" altLang="en-US" sz="3600" dirty="0" smtClean="0">
                <a:latin typeface="华文楷体" pitchFamily="2" charset="-122"/>
                <a:ea typeface="华文楷体" pitchFamily="2" charset="-122"/>
                <a:cs typeface="Times New Roman" pitchFamily="18" charset="0"/>
              </a:rPr>
              <a:t>质谱联用仪</a:t>
            </a:r>
            <a:endParaRPr lang="zh-CN" altLang="en-US" sz="3600" dirty="0">
              <a:latin typeface="华文楷体" pitchFamily="2" charset="-122"/>
              <a:ea typeface="华文楷体" pitchFamily="2" charset="-122"/>
              <a:cs typeface="Times New Roman" pitchFamily="18" charset="0"/>
            </a:endParaRPr>
          </a:p>
        </p:txBody>
      </p:sp>
      <p:sp>
        <p:nvSpPr>
          <p:cNvPr id="41" name="矩形 40"/>
          <p:cNvSpPr/>
          <p:nvPr/>
        </p:nvSpPr>
        <p:spPr>
          <a:xfrm>
            <a:off x="2857488" y="2130974"/>
            <a:ext cx="4429156" cy="3786214"/>
          </a:xfrm>
          <a:prstGeom prst="rect">
            <a:avLst/>
          </a:prstGeom>
          <a:solidFill>
            <a:schemeClr val="bg1">
              <a:lumMod val="85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华文楷体" pitchFamily="2" charset="-122"/>
              <a:ea typeface="华文楷体" pitchFamily="2" charset="-122"/>
            </a:endParaRPr>
          </a:p>
        </p:txBody>
      </p:sp>
      <p:sp>
        <p:nvSpPr>
          <p:cNvPr id="24" name="矩形 23"/>
          <p:cNvSpPr/>
          <p:nvPr/>
        </p:nvSpPr>
        <p:spPr>
          <a:xfrm>
            <a:off x="500034" y="3916924"/>
            <a:ext cx="857256" cy="4286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FF0000"/>
                </a:solidFill>
                <a:latin typeface="华文楷体" pitchFamily="2" charset="-122"/>
                <a:ea typeface="华文楷体" pitchFamily="2" charset="-122"/>
                <a:cs typeface="Times New Roman" pitchFamily="18" charset="0"/>
              </a:rPr>
              <a:t>LC</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26" name="矩形 25"/>
          <p:cNvSpPr/>
          <p:nvPr/>
        </p:nvSpPr>
        <p:spPr>
          <a:xfrm>
            <a:off x="1785918" y="3488296"/>
            <a:ext cx="857256" cy="128588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rgbClr val="FF0000"/>
                </a:solidFill>
                <a:latin typeface="华文楷体" pitchFamily="2" charset="-122"/>
                <a:ea typeface="华文楷体" pitchFamily="2" charset="-122"/>
                <a:cs typeface="Times New Roman" pitchFamily="18" charset="0"/>
              </a:rPr>
              <a:t>离子源</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28" name="矩形 27"/>
          <p:cNvSpPr/>
          <p:nvPr/>
        </p:nvSpPr>
        <p:spPr>
          <a:xfrm>
            <a:off x="3214678" y="3131106"/>
            <a:ext cx="857256" cy="20002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离子传输系统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1" name="矩形 30"/>
          <p:cNvSpPr/>
          <p:nvPr/>
        </p:nvSpPr>
        <p:spPr>
          <a:xfrm>
            <a:off x="4714876" y="3131106"/>
            <a:ext cx="857256" cy="192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rgbClr val="FF0000"/>
                </a:solidFill>
                <a:latin typeface="华文楷体" pitchFamily="2" charset="-122"/>
                <a:ea typeface="华文楷体" pitchFamily="2" charset="-122"/>
                <a:cs typeface="Times New Roman" pitchFamily="18" charset="0"/>
              </a:rPr>
              <a:t>质量分析器</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33" name="矩形 32"/>
          <p:cNvSpPr/>
          <p:nvPr/>
        </p:nvSpPr>
        <p:spPr>
          <a:xfrm>
            <a:off x="6215074" y="3488296"/>
            <a:ext cx="857256" cy="135732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检测器</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4" name="右箭头 33"/>
          <p:cNvSpPr/>
          <p:nvPr/>
        </p:nvSpPr>
        <p:spPr>
          <a:xfrm>
            <a:off x="142872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5" name="右箭头 34"/>
          <p:cNvSpPr/>
          <p:nvPr/>
        </p:nvSpPr>
        <p:spPr>
          <a:xfrm>
            <a:off x="2786050"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6" name="右箭头 35"/>
          <p:cNvSpPr/>
          <p:nvPr/>
        </p:nvSpPr>
        <p:spPr>
          <a:xfrm>
            <a:off x="428624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7" name="右箭头 36"/>
          <p:cNvSpPr/>
          <p:nvPr/>
        </p:nvSpPr>
        <p:spPr>
          <a:xfrm>
            <a:off x="578644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8" name="矩形 37"/>
          <p:cNvSpPr/>
          <p:nvPr/>
        </p:nvSpPr>
        <p:spPr>
          <a:xfrm>
            <a:off x="7643834" y="3345420"/>
            <a:ext cx="857256" cy="164307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数据系统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9" name="右箭头 38"/>
          <p:cNvSpPr/>
          <p:nvPr/>
        </p:nvSpPr>
        <p:spPr>
          <a:xfrm>
            <a:off x="721520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42" name="矩形 41"/>
          <p:cNvSpPr/>
          <p:nvPr/>
        </p:nvSpPr>
        <p:spPr>
          <a:xfrm>
            <a:off x="4500562" y="2416726"/>
            <a:ext cx="1107996" cy="369332"/>
          </a:xfrm>
          <a:prstGeom prst="rect">
            <a:avLst/>
          </a:prstGeom>
        </p:spPr>
        <p:txBody>
          <a:bodyPr wrap="none">
            <a:spAutoFit/>
          </a:bodyPr>
          <a:lstStyle/>
          <a:p>
            <a:r>
              <a:rPr lang="zh-CN" altLang="en-US" b="1" dirty="0" smtClean="0">
                <a:latin typeface="华文楷体" pitchFamily="2" charset="-122"/>
                <a:ea typeface="华文楷体" pitchFamily="2" charset="-122"/>
              </a:rPr>
              <a:t>真空系统</a:t>
            </a:r>
            <a:endParaRPr lang="zh-CN" altLang="en-US" b="1" dirty="0">
              <a:latin typeface="华文楷体" pitchFamily="2" charset="-122"/>
              <a:ea typeface="华文楷体" pitchFamily="2" charset="-122"/>
            </a:endParaRPr>
          </a:p>
        </p:txBody>
      </p:sp>
      <p:sp>
        <p:nvSpPr>
          <p:cNvPr id="43" name="矩形 42"/>
          <p:cNvSpPr/>
          <p:nvPr/>
        </p:nvSpPr>
        <p:spPr>
          <a:xfrm>
            <a:off x="1071538" y="5643578"/>
            <a:ext cx="646331" cy="369332"/>
          </a:xfrm>
          <a:prstGeom prst="rect">
            <a:avLst/>
          </a:prstGeom>
        </p:spPr>
        <p:txBody>
          <a:bodyPr wrap="none">
            <a:spAutoFit/>
          </a:bodyPr>
          <a:lstStyle/>
          <a:p>
            <a:r>
              <a:rPr lang="zh-CN" altLang="en-US" b="1" dirty="0" smtClean="0">
                <a:latin typeface="华文楷体" pitchFamily="2" charset="-122"/>
                <a:ea typeface="华文楷体" pitchFamily="2" charset="-122"/>
              </a:rPr>
              <a:t>大气</a:t>
            </a:r>
            <a:endParaRPr lang="zh-CN" altLang="en-US" b="1" dirty="0">
              <a:latin typeface="华文楷体" pitchFamily="2" charset="-122"/>
              <a:ea typeface="华文楷体" pitchFamily="2" charset="-122"/>
            </a:endParaRPr>
          </a:p>
        </p:txBody>
      </p:sp>
      <p:sp>
        <p:nvSpPr>
          <p:cNvPr id="18" name="TextBox 17"/>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857232"/>
            <a:ext cx="8229600" cy="846980"/>
          </a:xfrm>
        </p:spPr>
        <p:txBody>
          <a:bodyPr>
            <a:normAutofit/>
          </a:bodyPr>
          <a:lstStyle/>
          <a:p>
            <a:r>
              <a:rPr lang="zh-CN" altLang="en-US" sz="3600" dirty="0" smtClean="0">
                <a:latin typeface="华文楷体" pitchFamily="2" charset="-122"/>
                <a:ea typeface="华文楷体" pitchFamily="2" charset="-122"/>
              </a:rPr>
              <a:t>与质谱联用的液相色谱</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p:txBody>
          <a:bodyPr/>
          <a:lstStyle/>
          <a:p>
            <a:pPr>
              <a:lnSpc>
                <a:spcPct val="150000"/>
              </a:lnSpc>
            </a:pPr>
            <a:r>
              <a:rPr lang="zh-CN" altLang="en-US" sz="2800" dirty="0" smtClean="0">
                <a:latin typeface="华文楷体" pitchFamily="2" charset="-122"/>
                <a:ea typeface="华文楷体" pitchFamily="2" charset="-122"/>
              </a:rPr>
              <a:t>液相色谱柱</a:t>
            </a:r>
            <a:endParaRPr lang="en-US" altLang="zh-CN" sz="2800" dirty="0" smtClean="0">
              <a:latin typeface="华文楷体" pitchFamily="2" charset="-122"/>
              <a:ea typeface="华文楷体" pitchFamily="2" charset="-122"/>
            </a:endParaRPr>
          </a:p>
          <a:p>
            <a:pPr lvl="1">
              <a:lnSpc>
                <a:spcPct val="150000"/>
              </a:lnSpc>
              <a:buSzPct val="50000"/>
              <a:buFont typeface="Wingdings" pitchFamily="2" charset="2"/>
              <a:buChar char="l"/>
            </a:pPr>
            <a:r>
              <a:rPr lang="zh-CN" altLang="en-US" dirty="0" smtClean="0">
                <a:latin typeface="华文楷体" pitchFamily="2" charset="-122"/>
                <a:ea typeface="华文楷体" pitchFamily="2" charset="-122"/>
              </a:rPr>
              <a:t>规格：</a:t>
            </a:r>
            <a:r>
              <a:rPr lang="en-US" altLang="zh-CN" dirty="0" smtClean="0">
                <a:solidFill>
                  <a:srgbClr val="FF0000"/>
                </a:solidFill>
                <a:latin typeface="华文楷体" pitchFamily="2" charset="-122"/>
                <a:ea typeface="华文楷体" pitchFamily="2" charset="-122"/>
              </a:rPr>
              <a:t>50×2.1mm</a:t>
            </a:r>
            <a:r>
              <a:rPr lang="zh-CN" altLang="en-US" dirty="0" smtClean="0">
                <a:solidFill>
                  <a:srgbClr val="FF0000"/>
                </a:solidFill>
                <a:latin typeface="华文楷体" pitchFamily="2" charset="-122"/>
                <a:ea typeface="华文楷体" pitchFamily="2" charset="-122"/>
              </a:rPr>
              <a:t>、</a:t>
            </a:r>
            <a:r>
              <a:rPr lang="en-US" altLang="zh-CN" dirty="0" smtClean="0">
                <a:solidFill>
                  <a:srgbClr val="FF0000"/>
                </a:solidFill>
                <a:latin typeface="华文楷体" pitchFamily="2" charset="-122"/>
                <a:ea typeface="华文楷体" pitchFamily="2" charset="-122"/>
              </a:rPr>
              <a:t>100×2.1mm</a:t>
            </a:r>
            <a:r>
              <a:rPr lang="zh-CN" altLang="en-US" dirty="0" smtClean="0">
                <a:solidFill>
                  <a:srgbClr val="FF0000"/>
                </a:solidFill>
                <a:latin typeface="华文楷体" pitchFamily="2" charset="-122"/>
                <a:ea typeface="华文楷体" pitchFamily="2" charset="-122"/>
              </a:rPr>
              <a:t>、</a:t>
            </a:r>
            <a:r>
              <a:rPr lang="en-US" altLang="zh-CN" dirty="0" smtClean="0">
                <a:solidFill>
                  <a:srgbClr val="FF0000"/>
                </a:solidFill>
                <a:latin typeface="华文楷体" pitchFamily="2" charset="-122"/>
                <a:ea typeface="华文楷体" pitchFamily="2" charset="-122"/>
              </a:rPr>
              <a:t>150×2.1mm</a:t>
            </a:r>
            <a:r>
              <a:rPr lang="zh-CN" altLang="en-US" dirty="0" smtClean="0">
                <a:solidFill>
                  <a:srgbClr val="FF0000"/>
                </a:solidFill>
                <a:latin typeface="华文楷体" pitchFamily="2" charset="-122"/>
                <a:ea typeface="华文楷体" pitchFamily="2" charset="-122"/>
              </a:rPr>
              <a:t>、</a:t>
            </a:r>
            <a:r>
              <a:rPr lang="en-US" altLang="zh-CN" dirty="0" smtClean="0">
                <a:solidFill>
                  <a:srgbClr val="FF0000"/>
                </a:solidFill>
                <a:latin typeface="华文楷体" pitchFamily="2" charset="-122"/>
                <a:ea typeface="华文楷体" pitchFamily="2" charset="-122"/>
              </a:rPr>
              <a:t> 150×4.6mm</a:t>
            </a:r>
            <a:r>
              <a:rPr lang="zh-CN" altLang="en-US" dirty="0" smtClean="0">
                <a:solidFill>
                  <a:srgbClr val="FF0000"/>
                </a:solidFill>
                <a:latin typeface="华文楷体" pitchFamily="2" charset="-122"/>
                <a:ea typeface="华文楷体" pitchFamily="2" charset="-122"/>
              </a:rPr>
              <a:t>，</a:t>
            </a:r>
            <a:r>
              <a:rPr lang="en-US" altLang="zh-CN" dirty="0" smtClean="0">
                <a:solidFill>
                  <a:srgbClr val="FF0000"/>
                </a:solidFill>
                <a:latin typeface="华文楷体" pitchFamily="2" charset="-122"/>
                <a:ea typeface="华文楷体" pitchFamily="2" charset="-122"/>
              </a:rPr>
              <a:t> </a:t>
            </a:r>
            <a:r>
              <a:rPr lang="en-US" altLang="zh-CN" dirty="0" smtClean="0">
                <a:latin typeface="华文楷体" pitchFamily="2" charset="-122"/>
                <a:ea typeface="华文楷体" pitchFamily="2" charset="-122"/>
              </a:rPr>
              <a:t>250×4.6mm</a:t>
            </a:r>
          </a:p>
          <a:p>
            <a:pPr lvl="1">
              <a:lnSpc>
                <a:spcPct val="150000"/>
              </a:lnSpc>
              <a:buSzPct val="50000"/>
              <a:buFont typeface="Wingdings" pitchFamily="2" charset="2"/>
              <a:buChar char="l"/>
            </a:pPr>
            <a:r>
              <a:rPr lang="zh-CN" altLang="en-US" dirty="0" smtClean="0">
                <a:latin typeface="华文楷体" pitchFamily="2" charset="-122"/>
                <a:ea typeface="华文楷体" pitchFamily="2" charset="-122"/>
              </a:rPr>
              <a:t>填料粒径：</a:t>
            </a:r>
            <a:r>
              <a:rPr lang="zh-CN" altLang="en-US" dirty="0" smtClean="0">
                <a:solidFill>
                  <a:srgbClr val="FF0000"/>
                </a:solidFill>
                <a:latin typeface="华文楷体" pitchFamily="2" charset="-122"/>
                <a:ea typeface="华文楷体" pitchFamily="2" charset="-122"/>
              </a:rPr>
              <a:t>亚二微米（</a:t>
            </a:r>
            <a:r>
              <a:rPr lang="en-US" altLang="zh-CN" dirty="0" smtClean="0">
                <a:solidFill>
                  <a:srgbClr val="FF0000"/>
                </a:solidFill>
                <a:latin typeface="华文楷体" pitchFamily="2" charset="-122"/>
                <a:ea typeface="华文楷体" pitchFamily="2" charset="-122"/>
              </a:rPr>
              <a:t>1.7-1.9</a:t>
            </a:r>
            <a:r>
              <a:rPr lang="en-US" altLang="zh-CN" dirty="0" smtClean="0">
                <a:solidFill>
                  <a:srgbClr val="FF0000"/>
                </a:solidFill>
                <a:latin typeface="华文楷体" pitchFamily="2" charset="-122"/>
                <a:ea typeface="华文楷体" pitchFamily="2" charset="-122"/>
                <a:sym typeface="Symbol"/>
              </a:rPr>
              <a:t>m</a:t>
            </a:r>
            <a:r>
              <a:rPr lang="zh-CN" altLang="en-US" dirty="0" smtClean="0">
                <a:solidFill>
                  <a:srgbClr val="FF0000"/>
                </a:solidFill>
                <a:latin typeface="华文楷体" pitchFamily="2" charset="-122"/>
                <a:ea typeface="华文楷体" pitchFamily="2" charset="-122"/>
                <a:sym typeface="Symbol"/>
              </a:rPr>
              <a:t>）、</a:t>
            </a:r>
            <a:r>
              <a:rPr lang="en-US" altLang="zh-CN" dirty="0" smtClean="0">
                <a:solidFill>
                  <a:srgbClr val="FF0000"/>
                </a:solidFill>
                <a:latin typeface="华文楷体" pitchFamily="2" charset="-122"/>
                <a:ea typeface="华文楷体" pitchFamily="2" charset="-122"/>
                <a:sym typeface="Symbol"/>
              </a:rPr>
              <a:t>2.5 m </a:t>
            </a:r>
            <a:r>
              <a:rPr lang="zh-CN" altLang="en-US" dirty="0" smtClean="0">
                <a:solidFill>
                  <a:srgbClr val="FF0000"/>
                </a:solidFill>
                <a:latin typeface="华文楷体" pitchFamily="2" charset="-122"/>
                <a:ea typeface="华文楷体" pitchFamily="2" charset="-122"/>
                <a:sym typeface="Symbol"/>
              </a:rPr>
              <a:t>、</a:t>
            </a:r>
            <a:r>
              <a:rPr lang="en-US" altLang="zh-CN" dirty="0" smtClean="0">
                <a:solidFill>
                  <a:srgbClr val="FF0000"/>
                </a:solidFill>
                <a:latin typeface="华文楷体" pitchFamily="2" charset="-122"/>
                <a:ea typeface="华文楷体" pitchFamily="2" charset="-122"/>
                <a:sym typeface="Symbol"/>
              </a:rPr>
              <a:t>3m</a:t>
            </a:r>
            <a:r>
              <a:rPr lang="zh-CN" altLang="en-US" dirty="0" smtClean="0">
                <a:solidFill>
                  <a:srgbClr val="FF0000"/>
                </a:solidFill>
                <a:latin typeface="华文楷体" pitchFamily="2" charset="-122"/>
                <a:ea typeface="华文楷体" pitchFamily="2" charset="-122"/>
                <a:sym typeface="Symbol"/>
              </a:rPr>
              <a:t>、</a:t>
            </a:r>
            <a:r>
              <a:rPr lang="en-US" altLang="zh-CN" dirty="0" smtClean="0">
                <a:solidFill>
                  <a:srgbClr val="FF0000"/>
                </a:solidFill>
                <a:latin typeface="华文楷体" pitchFamily="2" charset="-122"/>
                <a:ea typeface="华文楷体" pitchFamily="2" charset="-122"/>
                <a:sym typeface="Symbol"/>
              </a:rPr>
              <a:t> 3.5m</a:t>
            </a:r>
            <a:r>
              <a:rPr lang="zh-CN" altLang="en-US" dirty="0" smtClean="0">
                <a:solidFill>
                  <a:srgbClr val="FF0000"/>
                </a:solidFill>
                <a:latin typeface="华文楷体" pitchFamily="2" charset="-122"/>
                <a:ea typeface="华文楷体" pitchFamily="2" charset="-122"/>
                <a:sym typeface="Symbol"/>
              </a:rPr>
              <a:t>、</a:t>
            </a:r>
            <a:r>
              <a:rPr lang="en-US" altLang="zh-CN" dirty="0" smtClean="0">
                <a:solidFill>
                  <a:srgbClr val="FF0000"/>
                </a:solidFill>
                <a:latin typeface="华文楷体" pitchFamily="2" charset="-122"/>
                <a:ea typeface="华文楷体" pitchFamily="2" charset="-122"/>
                <a:sym typeface="Symbol"/>
              </a:rPr>
              <a:t> 5m</a:t>
            </a:r>
          </a:p>
          <a:p>
            <a:pPr lvl="1">
              <a:lnSpc>
                <a:spcPct val="150000"/>
              </a:lnSpc>
              <a:buSzPct val="50000"/>
              <a:buFont typeface="Wingdings" pitchFamily="2" charset="2"/>
              <a:buChar char="l"/>
            </a:pPr>
            <a:r>
              <a:rPr lang="zh-CN" altLang="en-US" dirty="0" smtClean="0">
                <a:latin typeface="华文楷体" pitchFamily="2" charset="-122"/>
                <a:ea typeface="华文楷体" pitchFamily="2" charset="-122"/>
              </a:rPr>
              <a:t>填料类型：</a:t>
            </a:r>
            <a:r>
              <a:rPr lang="en-US" altLang="zh-CN" kern="100" dirty="0" smtClean="0">
                <a:solidFill>
                  <a:srgbClr val="FF0000"/>
                </a:solidFill>
                <a:latin typeface="Times New Roman" pitchFamily="18" charset="0"/>
                <a:cs typeface="Times New Roman" pitchFamily="18" charset="0"/>
              </a:rPr>
              <a:t>C</a:t>
            </a:r>
            <a:r>
              <a:rPr lang="en-US" altLang="zh-CN" kern="100" baseline="-25000" dirty="0" smtClean="0">
                <a:solidFill>
                  <a:srgbClr val="FF0000"/>
                </a:solidFill>
                <a:latin typeface="Times New Roman" pitchFamily="18" charset="0"/>
                <a:cs typeface="Times New Roman" pitchFamily="18" charset="0"/>
              </a:rPr>
              <a:t>18</a:t>
            </a:r>
            <a:r>
              <a:rPr lang="zh-CN" altLang="zh-CN" kern="100" dirty="0" smtClean="0">
                <a:latin typeface="Times New Roman" pitchFamily="18" charset="0"/>
                <a:cs typeface="Times New Roman" pitchFamily="18" charset="0"/>
              </a:rPr>
              <a:t>、</a:t>
            </a:r>
            <a:r>
              <a:rPr lang="en-US" altLang="zh-CN" kern="100" dirty="0" smtClean="0">
                <a:latin typeface="Times New Roman" pitchFamily="18" charset="0"/>
                <a:cs typeface="Times New Roman" pitchFamily="18" charset="0"/>
              </a:rPr>
              <a:t>C</a:t>
            </a:r>
            <a:r>
              <a:rPr lang="en-US" altLang="zh-CN" kern="100" baseline="-25000" dirty="0" smtClean="0">
                <a:latin typeface="Times New Roman" pitchFamily="18" charset="0"/>
                <a:cs typeface="Times New Roman" pitchFamily="18" charset="0"/>
              </a:rPr>
              <a:t>8</a:t>
            </a:r>
            <a:r>
              <a:rPr lang="zh-CN" altLang="zh-CN" kern="100" dirty="0" smtClean="0">
                <a:latin typeface="Times New Roman" pitchFamily="18" charset="0"/>
                <a:cs typeface="Times New Roman" pitchFamily="18" charset="0"/>
              </a:rPr>
              <a:t>、</a:t>
            </a:r>
            <a:r>
              <a:rPr lang="en-US" altLang="zh-CN" kern="100" dirty="0" smtClean="0">
                <a:latin typeface="Times New Roman" pitchFamily="18" charset="0"/>
                <a:cs typeface="Times New Roman" pitchFamily="18" charset="0"/>
              </a:rPr>
              <a:t>-NH</a:t>
            </a:r>
            <a:r>
              <a:rPr lang="en-US" altLang="zh-CN" kern="100" baseline="-25000" dirty="0" smtClean="0">
                <a:latin typeface="Times New Roman" pitchFamily="18" charset="0"/>
                <a:cs typeface="Times New Roman" pitchFamily="18" charset="0"/>
              </a:rPr>
              <a:t>2</a:t>
            </a:r>
            <a:r>
              <a:rPr lang="zh-CN" altLang="zh-CN" kern="100" dirty="0" smtClean="0">
                <a:latin typeface="Times New Roman" pitchFamily="18" charset="0"/>
                <a:cs typeface="Times New Roman" pitchFamily="18" charset="0"/>
              </a:rPr>
              <a:t>、</a:t>
            </a:r>
            <a:r>
              <a:rPr lang="en-US" altLang="zh-CN" kern="100" dirty="0" smtClean="0">
                <a:latin typeface="Times New Roman" pitchFamily="18" charset="0"/>
                <a:cs typeface="Times New Roman" pitchFamily="18" charset="0"/>
              </a:rPr>
              <a:t>-CN</a:t>
            </a:r>
            <a:r>
              <a:rPr lang="zh-CN" altLang="en-US" kern="100" dirty="0" smtClean="0">
                <a:latin typeface="Times New Roman" pitchFamily="18" charset="0"/>
                <a:cs typeface="Times New Roman" pitchFamily="18" charset="0"/>
              </a:rPr>
              <a:t>等</a:t>
            </a:r>
            <a:endParaRPr lang="zh-CN" altLang="en-US" dirty="0"/>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71480"/>
            <a:ext cx="8229600" cy="846980"/>
          </a:xfrm>
        </p:spPr>
        <p:txBody>
          <a:bodyPr>
            <a:normAutofit/>
          </a:bodyPr>
          <a:lstStyle/>
          <a:p>
            <a:r>
              <a:rPr lang="zh-CN" altLang="en-US" sz="3600" dirty="0" smtClean="0">
                <a:latin typeface="华文楷体" pitchFamily="2" charset="-122"/>
                <a:ea typeface="华文楷体" pitchFamily="2" charset="-122"/>
              </a:rPr>
              <a:t>与质谱联用的液相色谱</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57200" y="1571612"/>
            <a:ext cx="8686800" cy="4752988"/>
          </a:xfrm>
        </p:spPr>
        <p:txBody>
          <a:bodyPr>
            <a:noAutofit/>
          </a:bodyPr>
          <a:lstStyle/>
          <a:p>
            <a:pPr>
              <a:lnSpc>
                <a:spcPct val="150000"/>
              </a:lnSpc>
            </a:pPr>
            <a:r>
              <a:rPr lang="zh-CN" altLang="en-US" sz="2800" dirty="0" smtClean="0">
                <a:latin typeface="华文楷体" pitchFamily="2" charset="-122"/>
                <a:ea typeface="华文楷体" pitchFamily="2" charset="-122"/>
              </a:rPr>
              <a:t>流动相</a:t>
            </a:r>
            <a:endParaRPr lang="en-US" altLang="zh-CN" sz="2800" dirty="0" smtClean="0">
              <a:latin typeface="华文楷体" pitchFamily="2" charset="-122"/>
              <a:ea typeface="华文楷体" pitchFamily="2" charset="-122"/>
            </a:endParaRPr>
          </a:p>
          <a:p>
            <a:pPr lvl="1">
              <a:lnSpc>
                <a:spcPct val="150000"/>
              </a:lnSpc>
              <a:buSzPct val="50000"/>
              <a:buFont typeface="Wingdings" pitchFamily="2" charset="2"/>
              <a:buChar char="u"/>
            </a:pPr>
            <a:r>
              <a:rPr lang="zh-CN" altLang="en-US" dirty="0" smtClean="0">
                <a:latin typeface="华文楷体" pitchFamily="2" charset="-122"/>
                <a:ea typeface="华文楷体" pitchFamily="2" charset="-122"/>
                <a:cs typeface="Times New Roman" pitchFamily="18" charset="0"/>
              </a:rPr>
              <a:t>溶剂</a:t>
            </a:r>
            <a:endParaRPr lang="en-US" altLang="zh-CN" dirty="0" smtClean="0">
              <a:latin typeface="华文楷体" pitchFamily="2" charset="-122"/>
              <a:ea typeface="华文楷体" pitchFamily="2" charset="-122"/>
              <a:cs typeface="Times New Roman" pitchFamily="18" charset="0"/>
            </a:endParaRPr>
          </a:p>
          <a:p>
            <a:pPr lvl="2">
              <a:lnSpc>
                <a:spcPct val="150000"/>
              </a:lnSpc>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推荐使用</a:t>
            </a:r>
            <a:r>
              <a:rPr lang="zh-CN" altLang="en-US" sz="2200" b="1" dirty="0" smtClean="0">
                <a:solidFill>
                  <a:srgbClr val="FF0000"/>
                </a:solidFill>
                <a:latin typeface="华文楷体" pitchFamily="2" charset="-122"/>
                <a:ea typeface="华文楷体" pitchFamily="2" charset="-122"/>
                <a:cs typeface="Times New Roman" pitchFamily="18" charset="0"/>
              </a:rPr>
              <a:t>水</a:t>
            </a:r>
            <a:r>
              <a:rPr lang="zh-CN" altLang="en-US" sz="2200" dirty="0" smtClean="0">
                <a:latin typeface="华文楷体" pitchFamily="2" charset="-122"/>
                <a:ea typeface="华文楷体" pitchFamily="2" charset="-122"/>
                <a:cs typeface="Times New Roman" pitchFamily="18" charset="0"/>
              </a:rPr>
              <a:t>、</a:t>
            </a:r>
            <a:r>
              <a:rPr lang="zh-CN" altLang="en-US" sz="2200" b="1" dirty="0" smtClean="0">
                <a:solidFill>
                  <a:srgbClr val="FF0000"/>
                </a:solidFill>
                <a:latin typeface="华文楷体" pitchFamily="2" charset="-122"/>
                <a:ea typeface="华文楷体" pitchFamily="2" charset="-122"/>
                <a:cs typeface="Times New Roman" pitchFamily="18" charset="0"/>
              </a:rPr>
              <a:t>甲醇</a:t>
            </a:r>
            <a:r>
              <a:rPr lang="zh-CN" altLang="en-US" sz="2200" dirty="0" smtClean="0">
                <a:latin typeface="华文楷体" pitchFamily="2" charset="-122"/>
                <a:ea typeface="华文楷体" pitchFamily="2" charset="-122"/>
                <a:cs typeface="Times New Roman" pitchFamily="18" charset="0"/>
              </a:rPr>
              <a:t>、</a:t>
            </a:r>
            <a:r>
              <a:rPr lang="zh-CN" altLang="en-US" sz="2200" b="1" dirty="0" smtClean="0">
                <a:solidFill>
                  <a:srgbClr val="FF0000"/>
                </a:solidFill>
                <a:latin typeface="华文楷体" pitchFamily="2" charset="-122"/>
                <a:ea typeface="华文楷体" pitchFamily="2" charset="-122"/>
                <a:cs typeface="Times New Roman" pitchFamily="18" charset="0"/>
              </a:rPr>
              <a:t>乙腈</a:t>
            </a:r>
            <a:r>
              <a:rPr lang="zh-CN" altLang="en-US" sz="2200" dirty="0" smtClean="0">
                <a:latin typeface="华文楷体" pitchFamily="2" charset="-122"/>
                <a:ea typeface="华文楷体" pitchFamily="2" charset="-122"/>
                <a:cs typeface="Times New Roman" pitchFamily="18" charset="0"/>
              </a:rPr>
              <a:t>、异丙醇</a:t>
            </a:r>
            <a:endParaRPr lang="en-US" altLang="zh-CN" sz="2200" dirty="0" smtClean="0">
              <a:latin typeface="华文楷体" pitchFamily="2" charset="-122"/>
              <a:ea typeface="华文楷体" pitchFamily="2" charset="-122"/>
              <a:cs typeface="Times New Roman" pitchFamily="18" charset="0"/>
            </a:endParaRPr>
          </a:p>
          <a:p>
            <a:pPr lvl="2">
              <a:lnSpc>
                <a:spcPct val="150000"/>
              </a:lnSpc>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不能使用四氢呋喃、二氯甲烷、正己烷、氯仿</a:t>
            </a:r>
            <a:endParaRPr lang="en-US" altLang="zh-CN" sz="2200" dirty="0" smtClean="0">
              <a:latin typeface="华文楷体" pitchFamily="2" charset="-122"/>
              <a:ea typeface="华文楷体" pitchFamily="2" charset="-122"/>
              <a:cs typeface="Times New Roman" pitchFamily="18" charset="0"/>
            </a:endParaRPr>
          </a:p>
          <a:p>
            <a:pPr lvl="1">
              <a:lnSpc>
                <a:spcPct val="150000"/>
              </a:lnSpc>
              <a:buSzPct val="50000"/>
              <a:buFont typeface="Wingdings" pitchFamily="2" charset="2"/>
              <a:buChar char="u"/>
            </a:pPr>
            <a:r>
              <a:rPr lang="zh-CN" altLang="en-US" dirty="0" smtClean="0">
                <a:latin typeface="华文楷体" pitchFamily="2" charset="-122"/>
                <a:ea typeface="华文楷体" pitchFamily="2" charset="-122"/>
                <a:cs typeface="Times New Roman" pitchFamily="18" charset="0"/>
              </a:rPr>
              <a:t>酸</a:t>
            </a:r>
            <a:endParaRPr lang="en-US" altLang="zh-CN" dirty="0" smtClean="0">
              <a:latin typeface="华文楷体" pitchFamily="2" charset="-122"/>
              <a:ea typeface="华文楷体" pitchFamily="2" charset="-122"/>
              <a:cs typeface="Times New Roman" pitchFamily="18" charset="0"/>
            </a:endParaRPr>
          </a:p>
          <a:p>
            <a:pPr lvl="2">
              <a:lnSpc>
                <a:spcPct val="150000"/>
              </a:lnSpc>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不能使用无机酸</a:t>
            </a:r>
            <a:r>
              <a:rPr lang="en-US" altLang="zh-CN" sz="2200" dirty="0" smtClean="0">
                <a:latin typeface="华文楷体" pitchFamily="2" charset="-122"/>
                <a:ea typeface="华文楷体" pitchFamily="2" charset="-122"/>
                <a:cs typeface="Times New Roman" pitchFamily="18" charset="0"/>
              </a:rPr>
              <a:t>(</a:t>
            </a:r>
            <a:r>
              <a:rPr lang="zh-CN" altLang="en-US" sz="2200" dirty="0" smtClean="0">
                <a:latin typeface="华文楷体" pitchFamily="2" charset="-122"/>
                <a:ea typeface="华文楷体" pitchFamily="2" charset="-122"/>
                <a:cs typeface="Times New Roman" pitchFamily="18" charset="0"/>
              </a:rPr>
              <a:t>可能会导致腐蚀</a:t>
            </a:r>
            <a:r>
              <a:rPr lang="en-US" altLang="zh-CN" sz="2200" dirty="0" smtClean="0">
                <a:latin typeface="华文楷体" pitchFamily="2" charset="-122"/>
                <a:ea typeface="华文楷体" pitchFamily="2" charset="-122"/>
                <a:cs typeface="Times New Roman" pitchFamily="18" charset="0"/>
              </a:rPr>
              <a:t>)</a:t>
            </a:r>
          </a:p>
          <a:p>
            <a:pPr lvl="2">
              <a:lnSpc>
                <a:spcPct val="150000"/>
              </a:lnSpc>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推荐使用</a:t>
            </a:r>
            <a:r>
              <a:rPr lang="zh-CN" altLang="en-US" sz="2200" b="1" dirty="0" smtClean="0">
                <a:solidFill>
                  <a:srgbClr val="FF0000"/>
                </a:solidFill>
                <a:latin typeface="华文楷体" pitchFamily="2" charset="-122"/>
                <a:ea typeface="华文楷体" pitchFamily="2" charset="-122"/>
                <a:cs typeface="Times New Roman" pitchFamily="18" charset="0"/>
              </a:rPr>
              <a:t>醋酸</a:t>
            </a:r>
            <a:r>
              <a:rPr lang="zh-CN" altLang="en-US" sz="2200" dirty="0" smtClean="0">
                <a:latin typeface="华文楷体" pitchFamily="2" charset="-122"/>
                <a:ea typeface="华文楷体" pitchFamily="2" charset="-122"/>
                <a:cs typeface="Times New Roman" pitchFamily="18" charset="0"/>
              </a:rPr>
              <a:t>和</a:t>
            </a:r>
            <a:r>
              <a:rPr lang="zh-CN" altLang="en-US" sz="2200" b="1" dirty="0" smtClean="0">
                <a:solidFill>
                  <a:srgbClr val="FF0000"/>
                </a:solidFill>
                <a:latin typeface="华文楷体" pitchFamily="2" charset="-122"/>
                <a:ea typeface="华文楷体" pitchFamily="2" charset="-122"/>
                <a:cs typeface="Times New Roman" pitchFamily="18" charset="0"/>
              </a:rPr>
              <a:t>甲酸</a:t>
            </a:r>
            <a:endParaRPr lang="en-US" altLang="zh-CN" sz="2200" b="1" dirty="0" smtClean="0">
              <a:solidFill>
                <a:srgbClr val="FF0000"/>
              </a:solidFill>
              <a:latin typeface="华文楷体" pitchFamily="2" charset="-122"/>
              <a:ea typeface="华文楷体" pitchFamily="2" charset="-122"/>
              <a:cs typeface="Times New Roman" pitchFamily="18" charset="0"/>
            </a:endParaRPr>
          </a:p>
          <a:p>
            <a:pPr lvl="2">
              <a:lnSpc>
                <a:spcPct val="150000"/>
              </a:lnSpc>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三氟乙酸（</a:t>
            </a:r>
            <a:r>
              <a:rPr lang="en-US" altLang="zh-CN" sz="2200" dirty="0" smtClean="0">
                <a:latin typeface="华文楷体" pitchFamily="2" charset="-122"/>
                <a:ea typeface="华文楷体" pitchFamily="2" charset="-122"/>
                <a:cs typeface="Times New Roman" pitchFamily="18" charset="0"/>
              </a:rPr>
              <a:t>TFA</a:t>
            </a:r>
            <a:r>
              <a:rPr lang="zh-CN" altLang="en-US" sz="2200" dirty="0" smtClean="0">
                <a:latin typeface="华文楷体" pitchFamily="2" charset="-122"/>
                <a:ea typeface="华文楷体" pitchFamily="2" charset="-122"/>
                <a:cs typeface="Times New Roman" pitchFamily="18" charset="0"/>
              </a:rPr>
              <a:t>）会产生离子抑制作用</a:t>
            </a:r>
            <a:endParaRPr lang="en-US" altLang="zh-CN" sz="2200" dirty="0" smtClean="0">
              <a:latin typeface="华文楷体" pitchFamily="2" charset="-122"/>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28604"/>
            <a:ext cx="8229600" cy="846980"/>
          </a:xfrm>
        </p:spPr>
        <p:txBody>
          <a:bodyPr>
            <a:normAutofit/>
          </a:bodyPr>
          <a:lstStyle/>
          <a:p>
            <a:r>
              <a:rPr lang="zh-CN" altLang="en-US" sz="3600" dirty="0" smtClean="0">
                <a:latin typeface="华文楷体" pitchFamily="2" charset="-122"/>
                <a:ea typeface="华文楷体" pitchFamily="2" charset="-122"/>
              </a:rPr>
              <a:t>与质谱联用的液相色谱</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57200" y="1500174"/>
            <a:ext cx="8229600" cy="5000660"/>
          </a:xfrm>
        </p:spPr>
        <p:txBody>
          <a:bodyPr>
            <a:noAutofit/>
          </a:bodyPr>
          <a:lstStyle/>
          <a:p>
            <a:pPr>
              <a:spcBef>
                <a:spcPts val="1000"/>
              </a:spcBef>
            </a:pPr>
            <a:r>
              <a:rPr lang="zh-CN" altLang="en-US" sz="2800" dirty="0" smtClean="0">
                <a:latin typeface="华文楷体" pitchFamily="2" charset="-122"/>
                <a:ea typeface="华文楷体" pitchFamily="2" charset="-122"/>
              </a:rPr>
              <a:t>流动相</a:t>
            </a:r>
            <a:endParaRPr lang="en-US" altLang="zh-CN" sz="2800" dirty="0" smtClean="0">
              <a:latin typeface="华文楷体" pitchFamily="2" charset="-122"/>
              <a:ea typeface="华文楷体" pitchFamily="2" charset="-122"/>
            </a:endParaRPr>
          </a:p>
          <a:p>
            <a:pPr lvl="1">
              <a:spcBef>
                <a:spcPts val="1000"/>
              </a:spcBef>
              <a:buSzPct val="50000"/>
              <a:buFont typeface="Wingdings" pitchFamily="2" charset="2"/>
              <a:buChar char="u"/>
            </a:pPr>
            <a:r>
              <a:rPr lang="zh-CN" altLang="en-US" dirty="0" smtClean="0">
                <a:latin typeface="华文楷体" pitchFamily="2" charset="-122"/>
                <a:ea typeface="华文楷体" pitchFamily="2" charset="-122"/>
              </a:rPr>
              <a:t>碱</a:t>
            </a:r>
            <a:endParaRPr lang="en-US" altLang="zh-CN" dirty="0" smtClean="0">
              <a:latin typeface="华文楷体" pitchFamily="2" charset="-122"/>
              <a:ea typeface="华文楷体" pitchFamily="2" charset="-122"/>
            </a:endParaRPr>
          </a:p>
          <a:p>
            <a:pPr lvl="2">
              <a:spcBef>
                <a:spcPts val="1000"/>
              </a:spcBef>
              <a:buSzPct val="50000"/>
              <a:buFont typeface="Wingdings" pitchFamily="2" charset="2"/>
              <a:buChar char="u"/>
            </a:pPr>
            <a:r>
              <a:rPr lang="zh-CN" altLang="en-US" sz="2200" dirty="0" smtClean="0">
                <a:latin typeface="华文楷体" pitchFamily="2" charset="-122"/>
                <a:ea typeface="华文楷体" pitchFamily="2" charset="-122"/>
              </a:rPr>
              <a:t>不要使用碱金属碱</a:t>
            </a:r>
            <a:r>
              <a:rPr lang="en-US" altLang="zh-CN" sz="2200" dirty="0" smtClean="0">
                <a:latin typeface="华文楷体" pitchFamily="2" charset="-122"/>
                <a:ea typeface="华文楷体" pitchFamily="2" charset="-122"/>
              </a:rPr>
              <a:t>(</a:t>
            </a:r>
            <a:r>
              <a:rPr lang="zh-CN" altLang="en-US" sz="2200" dirty="0" smtClean="0">
                <a:latin typeface="华文楷体" pitchFamily="2" charset="-122"/>
                <a:ea typeface="华文楷体" pitchFamily="2" charset="-122"/>
              </a:rPr>
              <a:t>可能会导致腐蚀</a:t>
            </a:r>
            <a:r>
              <a:rPr lang="en-US" altLang="zh-CN" sz="2200" dirty="0" smtClean="0">
                <a:latin typeface="华文楷体" pitchFamily="2" charset="-122"/>
                <a:ea typeface="华文楷体" pitchFamily="2" charset="-122"/>
              </a:rPr>
              <a:t>)</a:t>
            </a:r>
          </a:p>
          <a:p>
            <a:pPr lvl="2">
              <a:spcBef>
                <a:spcPts val="1000"/>
              </a:spcBef>
              <a:buSzPct val="50000"/>
              <a:buFont typeface="Wingdings" pitchFamily="2" charset="2"/>
              <a:buChar char="u"/>
            </a:pPr>
            <a:r>
              <a:rPr lang="zh-CN" altLang="en-US" sz="2200" dirty="0" smtClean="0">
                <a:latin typeface="华文楷体" pitchFamily="2" charset="-122"/>
                <a:ea typeface="华文楷体" pitchFamily="2" charset="-122"/>
              </a:rPr>
              <a:t>推荐使用</a:t>
            </a:r>
            <a:r>
              <a:rPr lang="zh-CN" altLang="en-US" sz="2200" b="1" dirty="0" smtClean="0">
                <a:solidFill>
                  <a:srgbClr val="FF0000"/>
                </a:solidFill>
                <a:latin typeface="华文楷体" pitchFamily="2" charset="-122"/>
                <a:ea typeface="华文楷体" pitchFamily="2" charset="-122"/>
              </a:rPr>
              <a:t>氨水</a:t>
            </a:r>
            <a:endParaRPr lang="en-US" altLang="zh-CN" sz="2200" b="1" dirty="0" smtClean="0">
              <a:solidFill>
                <a:srgbClr val="FF0000"/>
              </a:solidFill>
              <a:latin typeface="华文楷体" pitchFamily="2" charset="-122"/>
              <a:ea typeface="华文楷体" pitchFamily="2" charset="-122"/>
            </a:endParaRPr>
          </a:p>
          <a:p>
            <a:pPr lvl="2">
              <a:spcBef>
                <a:spcPts val="1000"/>
              </a:spcBef>
              <a:buSzPct val="50000"/>
              <a:buFont typeface="Wingdings" pitchFamily="2" charset="2"/>
              <a:buChar char="u"/>
            </a:pPr>
            <a:r>
              <a:rPr lang="zh-CN" altLang="en-US" sz="2200" b="1" dirty="0" smtClean="0">
                <a:solidFill>
                  <a:srgbClr val="FF0000"/>
                </a:solidFill>
                <a:latin typeface="华文楷体" pitchFamily="2" charset="-122"/>
                <a:ea typeface="华文楷体" pitchFamily="2" charset="-122"/>
              </a:rPr>
              <a:t>三乙胺</a:t>
            </a:r>
            <a:r>
              <a:rPr lang="en-US" altLang="zh-CN" sz="2200" b="1" dirty="0" smtClean="0">
                <a:solidFill>
                  <a:srgbClr val="FF0000"/>
                </a:solidFill>
                <a:latin typeface="华文楷体" pitchFamily="2" charset="-122"/>
                <a:ea typeface="华文楷体" pitchFamily="2" charset="-122"/>
              </a:rPr>
              <a:t>/</a:t>
            </a:r>
            <a:r>
              <a:rPr lang="zh-CN" altLang="en-US" sz="2200" b="1" dirty="0" smtClean="0">
                <a:solidFill>
                  <a:srgbClr val="FF0000"/>
                </a:solidFill>
                <a:latin typeface="华文楷体" pitchFamily="2" charset="-122"/>
                <a:ea typeface="华文楷体" pitchFamily="2" charset="-122"/>
              </a:rPr>
              <a:t>三甲胺</a:t>
            </a:r>
            <a:r>
              <a:rPr lang="zh-CN" altLang="en-US" sz="2200" dirty="0" smtClean="0">
                <a:latin typeface="华文楷体" pitchFamily="2" charset="-122"/>
                <a:ea typeface="华文楷体" pitchFamily="2" charset="-122"/>
              </a:rPr>
              <a:t>（</a:t>
            </a:r>
            <a:r>
              <a:rPr lang="en-US" altLang="zh-CN" sz="2200" dirty="0" smtClean="0">
                <a:latin typeface="华文楷体" pitchFamily="2" charset="-122"/>
                <a:ea typeface="华文楷体" pitchFamily="2" charset="-122"/>
              </a:rPr>
              <a:t>TEA/TMA</a:t>
            </a:r>
            <a:r>
              <a:rPr lang="zh-CN" altLang="en-US" sz="2200" dirty="0" smtClean="0">
                <a:latin typeface="华文楷体" pitchFamily="2" charset="-122"/>
                <a:ea typeface="华文楷体" pitchFamily="2" charset="-122"/>
              </a:rPr>
              <a:t>）有助于形成负离子</a:t>
            </a:r>
            <a:endParaRPr lang="en-US" altLang="zh-CN" sz="2200" dirty="0" smtClean="0">
              <a:latin typeface="华文楷体" pitchFamily="2" charset="-122"/>
              <a:ea typeface="华文楷体" pitchFamily="2" charset="-122"/>
            </a:endParaRPr>
          </a:p>
          <a:p>
            <a:pPr lvl="1">
              <a:spcBef>
                <a:spcPts val="1000"/>
              </a:spcBef>
              <a:buSzPct val="50000"/>
              <a:buFont typeface="Wingdings" pitchFamily="2" charset="2"/>
              <a:buChar char="u"/>
            </a:pPr>
            <a:r>
              <a:rPr lang="zh-CN" altLang="en-US" u="sng" dirty="0" smtClean="0">
                <a:latin typeface="华文楷体" pitchFamily="2" charset="-122"/>
                <a:ea typeface="华文楷体" pitchFamily="2" charset="-122"/>
              </a:rPr>
              <a:t>表面活性剂</a:t>
            </a:r>
            <a:endParaRPr lang="en-US" altLang="zh-CN" u="sng" dirty="0" smtClean="0">
              <a:latin typeface="华文楷体" pitchFamily="2" charset="-122"/>
              <a:ea typeface="华文楷体" pitchFamily="2" charset="-122"/>
            </a:endParaRPr>
          </a:p>
          <a:p>
            <a:pPr lvl="2">
              <a:spcBef>
                <a:spcPts val="1000"/>
              </a:spcBef>
              <a:buSzPct val="50000"/>
              <a:buFont typeface="Wingdings" pitchFamily="2" charset="2"/>
              <a:buChar char="u"/>
            </a:pPr>
            <a:r>
              <a:rPr lang="zh-CN" altLang="en-US" sz="2200" dirty="0" smtClean="0">
                <a:latin typeface="华文楷体" pitchFamily="2" charset="-122"/>
                <a:ea typeface="华文楷体" pitchFamily="2" charset="-122"/>
              </a:rPr>
              <a:t>清洁剂和其他表面活性剂会产生离子抑制</a:t>
            </a:r>
            <a:endParaRPr lang="en-US" altLang="zh-CN" sz="2200" dirty="0" smtClean="0">
              <a:latin typeface="华文楷体" pitchFamily="2" charset="-122"/>
              <a:ea typeface="华文楷体" pitchFamily="2" charset="-122"/>
            </a:endParaRPr>
          </a:p>
          <a:p>
            <a:pPr lvl="1">
              <a:spcBef>
                <a:spcPts val="1000"/>
              </a:spcBef>
              <a:buSzPct val="50000"/>
              <a:buFont typeface="Wingdings" pitchFamily="2" charset="2"/>
              <a:buChar char="u"/>
            </a:pPr>
            <a:r>
              <a:rPr lang="zh-CN" altLang="en-US" dirty="0" smtClean="0">
                <a:latin typeface="华文楷体" pitchFamily="2" charset="-122"/>
                <a:ea typeface="华文楷体" pitchFamily="2" charset="-122"/>
                <a:cs typeface="Times New Roman" pitchFamily="18" charset="0"/>
              </a:rPr>
              <a:t>缓冲盐</a:t>
            </a:r>
            <a:endParaRPr lang="en-US" altLang="zh-CN" dirty="0" smtClean="0">
              <a:latin typeface="华文楷体" pitchFamily="2" charset="-122"/>
              <a:ea typeface="华文楷体" pitchFamily="2" charset="-122"/>
              <a:cs typeface="Times New Roman" pitchFamily="18" charset="0"/>
            </a:endParaRPr>
          </a:p>
          <a:p>
            <a:pPr lvl="2">
              <a:spcBef>
                <a:spcPts val="1000"/>
              </a:spcBef>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避免使用非挥发性盐，特别是碱金属磷酸盐、硼酸盐、柠檬酸盐等。</a:t>
            </a:r>
            <a:endParaRPr lang="en-US" altLang="zh-CN" sz="2200" dirty="0" smtClean="0">
              <a:latin typeface="华文楷体" pitchFamily="2" charset="-122"/>
              <a:ea typeface="华文楷体" pitchFamily="2" charset="-122"/>
              <a:cs typeface="Times New Roman" pitchFamily="18" charset="0"/>
            </a:endParaRPr>
          </a:p>
          <a:p>
            <a:pPr lvl="2">
              <a:spcBef>
                <a:spcPts val="1000"/>
              </a:spcBef>
              <a:buSzPct val="50000"/>
              <a:buFont typeface="Wingdings" pitchFamily="2" charset="2"/>
              <a:buChar char="u"/>
            </a:pPr>
            <a:r>
              <a:rPr lang="zh-CN" altLang="en-US" sz="2200" dirty="0" smtClean="0">
                <a:latin typeface="华文楷体" pitchFamily="2" charset="-122"/>
                <a:ea typeface="华文楷体" pitchFamily="2" charset="-122"/>
                <a:cs typeface="Times New Roman" pitchFamily="18" charset="0"/>
              </a:rPr>
              <a:t>推荐使用</a:t>
            </a:r>
            <a:r>
              <a:rPr lang="zh-CN" altLang="en-US" sz="2200" b="1" dirty="0" smtClean="0">
                <a:solidFill>
                  <a:srgbClr val="FF0000"/>
                </a:solidFill>
                <a:latin typeface="华文楷体" pitchFamily="2" charset="-122"/>
                <a:ea typeface="华文楷体" pitchFamily="2" charset="-122"/>
                <a:cs typeface="Times New Roman" pitchFamily="18" charset="0"/>
              </a:rPr>
              <a:t>甲酸铵</a:t>
            </a:r>
            <a:r>
              <a:rPr lang="zh-CN" altLang="en-US" sz="2200" dirty="0" smtClean="0">
                <a:latin typeface="华文楷体" pitchFamily="2" charset="-122"/>
                <a:ea typeface="华文楷体" pitchFamily="2" charset="-122"/>
                <a:cs typeface="Times New Roman" pitchFamily="18" charset="0"/>
              </a:rPr>
              <a:t>、</a:t>
            </a:r>
            <a:r>
              <a:rPr lang="zh-CN" altLang="en-US" sz="2200" b="1" dirty="0" smtClean="0">
                <a:solidFill>
                  <a:srgbClr val="FF0000"/>
                </a:solidFill>
                <a:latin typeface="华文楷体" pitchFamily="2" charset="-122"/>
                <a:ea typeface="华文楷体" pitchFamily="2" charset="-122"/>
                <a:cs typeface="Times New Roman" pitchFamily="18" charset="0"/>
              </a:rPr>
              <a:t>乙酸铵</a:t>
            </a:r>
            <a:endParaRPr lang="en-US" altLang="zh-CN" sz="2200" b="1" dirty="0" smtClean="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
        <p:nvSpPr>
          <p:cNvPr id="5" name="椭圆形标注 4"/>
          <p:cNvSpPr/>
          <p:nvPr/>
        </p:nvSpPr>
        <p:spPr>
          <a:xfrm>
            <a:off x="6429388" y="4071942"/>
            <a:ext cx="2143140" cy="714380"/>
          </a:xfrm>
          <a:prstGeom prst="wedgeEllipseCallout">
            <a:avLst>
              <a:gd name="adj1" fmla="val -84379"/>
              <a:gd name="adj2" fmla="val 1223"/>
            </a:avLst>
          </a:prstGeom>
          <a:solidFill>
            <a:srgbClr val="FFFF99"/>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不能使用</a:t>
            </a:r>
            <a:endParaRPr lang="zh-CN" altLang="en-US" b="1" dirty="0">
              <a:solidFill>
                <a:schemeClr val="tx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smtClean="0">
                <a:latin typeface="华文楷体" pitchFamily="2" charset="-122"/>
                <a:ea typeface="华文楷体" pitchFamily="2" charset="-122"/>
              </a:rPr>
              <a:t>与质谱联用的液相色谱</a:t>
            </a:r>
            <a:endParaRPr lang="zh-CN" altLang="en-US" sz="3600" dirty="0">
              <a:latin typeface="华文楷体" pitchFamily="2" charset="-122"/>
              <a:ea typeface="华文楷体" pitchFamily="2" charset="-122"/>
            </a:endParaRPr>
          </a:p>
        </p:txBody>
      </p:sp>
      <p:sp>
        <p:nvSpPr>
          <p:cNvPr id="3" name="内容占位符 2"/>
          <p:cNvSpPr>
            <a:spLocks noGrp="1"/>
          </p:cNvSpPr>
          <p:nvPr>
            <p:ph sz="half" idx="1"/>
          </p:nvPr>
        </p:nvSpPr>
        <p:spPr/>
        <p:txBody>
          <a:bodyPr>
            <a:noAutofit/>
          </a:bodyPr>
          <a:lstStyle/>
          <a:p>
            <a:pPr>
              <a:lnSpc>
                <a:spcPct val="150000"/>
              </a:lnSpc>
            </a:pPr>
            <a:r>
              <a:rPr lang="zh-CN" altLang="en-US" sz="2400" dirty="0" smtClean="0">
                <a:latin typeface="华文楷体" pitchFamily="2" charset="-122"/>
                <a:ea typeface="华文楷体" pitchFamily="2" charset="-122"/>
              </a:rPr>
              <a:t>流动相的流速</a:t>
            </a:r>
            <a:endParaRPr lang="en-US" altLang="zh-CN" sz="2400" dirty="0" smtClean="0">
              <a:latin typeface="华文楷体" pitchFamily="2" charset="-122"/>
              <a:ea typeface="华文楷体" pitchFamily="2" charset="-122"/>
            </a:endParaRPr>
          </a:p>
        </p:txBody>
      </p:sp>
      <p:sp>
        <p:nvSpPr>
          <p:cNvPr id="8" name="内容占位符 7"/>
          <p:cNvSpPr>
            <a:spLocks noGrp="1"/>
          </p:cNvSpPr>
          <p:nvPr>
            <p:ph sz="half" idx="2"/>
          </p:nvPr>
        </p:nvSpPr>
        <p:spPr>
          <a:xfrm>
            <a:off x="4716016" y="2852936"/>
            <a:ext cx="3429024" cy="2947768"/>
          </a:xfrm>
          <a:solidFill>
            <a:srgbClr val="FFF6D9"/>
          </a:solidFill>
          <a:ln w="12700">
            <a:solidFill>
              <a:schemeClr val="tx1"/>
            </a:solidFill>
          </a:ln>
        </p:spPr>
        <p:txBody>
          <a:bodyPr>
            <a:normAutofit/>
          </a:bodyPr>
          <a:lstStyle/>
          <a:p>
            <a:pPr>
              <a:lnSpc>
                <a:spcPct val="200000"/>
              </a:lnSpc>
            </a:pPr>
            <a:r>
              <a:rPr lang="zh-CN" altLang="en-US" dirty="0" smtClean="0">
                <a:latin typeface="华文楷体" pitchFamily="2" charset="-122"/>
                <a:ea typeface="华文楷体" pitchFamily="2" charset="-122"/>
              </a:rPr>
              <a:t>样品分离的需要</a:t>
            </a:r>
            <a:endParaRPr lang="en-US" altLang="zh-CN" dirty="0" smtClean="0">
              <a:latin typeface="华文楷体" pitchFamily="2" charset="-122"/>
              <a:ea typeface="华文楷体" pitchFamily="2" charset="-122"/>
            </a:endParaRPr>
          </a:p>
          <a:p>
            <a:pPr>
              <a:lnSpc>
                <a:spcPct val="200000"/>
              </a:lnSpc>
            </a:pPr>
            <a:r>
              <a:rPr lang="zh-CN" altLang="en-US" dirty="0" smtClean="0">
                <a:latin typeface="华文楷体" pitchFamily="2" charset="-122"/>
                <a:ea typeface="华文楷体" pitchFamily="2" charset="-122"/>
              </a:rPr>
              <a:t>柱子内径</a:t>
            </a:r>
            <a:endParaRPr lang="en-US" altLang="zh-CN" dirty="0" smtClean="0">
              <a:latin typeface="华文楷体" pitchFamily="2" charset="-122"/>
              <a:ea typeface="华文楷体" pitchFamily="2" charset="-122"/>
            </a:endParaRPr>
          </a:p>
          <a:p>
            <a:pPr>
              <a:lnSpc>
                <a:spcPct val="200000"/>
              </a:lnSpc>
            </a:pPr>
            <a:r>
              <a:rPr lang="zh-CN" altLang="en-US" dirty="0" smtClean="0">
                <a:latin typeface="华文楷体" pitchFamily="2" charset="-122"/>
                <a:ea typeface="华文楷体" pitchFamily="2" charset="-122"/>
              </a:rPr>
              <a:t>离子源类型</a:t>
            </a:r>
            <a:endParaRPr lang="zh-CN" altLang="en-US" dirty="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graphicFrame>
        <p:nvGraphicFramePr>
          <p:cNvPr id="6" name="表格 5"/>
          <p:cNvGraphicFramePr>
            <a:graphicFrameLocks noGrp="1"/>
          </p:cNvGraphicFramePr>
          <p:nvPr/>
        </p:nvGraphicFramePr>
        <p:xfrm>
          <a:off x="1071538" y="2857496"/>
          <a:ext cx="3429024" cy="2926080"/>
        </p:xfrm>
        <a:graphic>
          <a:graphicData uri="http://schemas.openxmlformats.org/drawingml/2006/table">
            <a:tbl>
              <a:tblPr/>
              <a:tblGrid>
                <a:gridCol w="1784123"/>
                <a:gridCol w="1644901"/>
              </a:tblGrid>
              <a:tr h="285752">
                <a:tc>
                  <a:txBody>
                    <a:bodyPr/>
                    <a:lstStyle/>
                    <a:p>
                      <a:pPr algn="just">
                        <a:lnSpc>
                          <a:spcPct val="200000"/>
                        </a:lnSpc>
                        <a:spcAft>
                          <a:spcPts val="0"/>
                        </a:spcAft>
                      </a:pPr>
                      <a:r>
                        <a:rPr lang="en-US" sz="1600" b="1" kern="100" dirty="0">
                          <a:latin typeface="Times New Roman" pitchFamily="18" charset="0"/>
                          <a:ea typeface="宋体"/>
                          <a:cs typeface="Times New Roman" pitchFamily="18" charset="0"/>
                        </a:rPr>
                        <a:t>Column ID</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b="1" kern="100" dirty="0">
                          <a:latin typeface="Times New Roman" pitchFamily="18" charset="0"/>
                          <a:ea typeface="宋体"/>
                          <a:cs typeface="Times New Roman" pitchFamily="18" charset="0"/>
                        </a:rPr>
                        <a:t>Flow Rate</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r h="285752">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4.6 mm</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1.0 </a:t>
                      </a:r>
                      <a:r>
                        <a:rPr lang="en-US" sz="1600" kern="100" dirty="0" err="1">
                          <a:latin typeface="Times New Roman" pitchFamily="18" charset="0"/>
                          <a:ea typeface="宋体"/>
                          <a:cs typeface="Times New Roman" pitchFamily="18" charset="0"/>
                        </a:rPr>
                        <a:t>mL</a:t>
                      </a:r>
                      <a:r>
                        <a:rPr lang="en-US" sz="1600" kern="100" dirty="0">
                          <a:latin typeface="Times New Roman" pitchFamily="18" charset="0"/>
                          <a:ea typeface="宋体"/>
                          <a:cs typeface="Times New Roman" pitchFamily="18" charset="0"/>
                        </a:rPr>
                        <a:t>/min</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r h="285752">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3.0 mm</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0.5 </a:t>
                      </a:r>
                      <a:r>
                        <a:rPr lang="en-US" sz="1600" kern="100" dirty="0" err="1">
                          <a:latin typeface="Times New Roman" pitchFamily="18" charset="0"/>
                          <a:ea typeface="宋体"/>
                          <a:cs typeface="Times New Roman" pitchFamily="18" charset="0"/>
                        </a:rPr>
                        <a:t>mL</a:t>
                      </a:r>
                      <a:r>
                        <a:rPr lang="en-US" sz="1600" kern="100" dirty="0">
                          <a:latin typeface="Times New Roman" pitchFamily="18" charset="0"/>
                          <a:ea typeface="宋体"/>
                          <a:cs typeface="Times New Roman" pitchFamily="18" charset="0"/>
                        </a:rPr>
                        <a:t>/min</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r h="285752">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2.1 mm</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0.2 </a:t>
                      </a:r>
                      <a:r>
                        <a:rPr lang="en-US" sz="1600" kern="100" dirty="0" err="1">
                          <a:latin typeface="Times New Roman" pitchFamily="18" charset="0"/>
                          <a:ea typeface="宋体"/>
                          <a:cs typeface="Times New Roman" pitchFamily="18" charset="0"/>
                        </a:rPr>
                        <a:t>mL</a:t>
                      </a:r>
                      <a:r>
                        <a:rPr lang="en-US" sz="1600" kern="100" dirty="0">
                          <a:latin typeface="Times New Roman" pitchFamily="18" charset="0"/>
                          <a:ea typeface="宋体"/>
                          <a:cs typeface="Times New Roman" pitchFamily="18" charset="0"/>
                        </a:rPr>
                        <a:t>/min</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r h="285752">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1.0 mm</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50 </a:t>
                      </a:r>
                      <a:r>
                        <a:rPr lang="en-US" sz="1600" kern="100" dirty="0">
                          <a:latin typeface="Times New Roman" pitchFamily="18" charset="0"/>
                          <a:ea typeface="宋体"/>
                          <a:cs typeface="Times New Roman" pitchFamily="18" charset="0"/>
                          <a:sym typeface="Symbol"/>
                        </a:rPr>
                        <a:t></a:t>
                      </a:r>
                      <a:r>
                        <a:rPr lang="en-US" sz="1600" kern="100" dirty="0">
                          <a:latin typeface="Times New Roman" pitchFamily="18" charset="0"/>
                          <a:ea typeface="宋体"/>
                          <a:cs typeface="Times New Roman" pitchFamily="18" charset="0"/>
                        </a:rPr>
                        <a:t>L/min</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r h="285752">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Capillary</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c>
                  <a:txBody>
                    <a:bodyPr/>
                    <a:lstStyle/>
                    <a:p>
                      <a:pPr algn="just">
                        <a:lnSpc>
                          <a:spcPct val="200000"/>
                        </a:lnSpc>
                        <a:spcAft>
                          <a:spcPts val="0"/>
                        </a:spcAft>
                      </a:pPr>
                      <a:r>
                        <a:rPr lang="en-US" sz="1600" kern="100" dirty="0">
                          <a:latin typeface="Times New Roman" pitchFamily="18" charset="0"/>
                          <a:ea typeface="宋体"/>
                          <a:cs typeface="Times New Roman" pitchFamily="18" charset="0"/>
                        </a:rPr>
                        <a:t>&lt; 10 </a:t>
                      </a:r>
                      <a:r>
                        <a:rPr lang="en-US" sz="1600" kern="100" dirty="0">
                          <a:latin typeface="Times New Roman" pitchFamily="18" charset="0"/>
                          <a:ea typeface="宋体"/>
                          <a:cs typeface="Times New Roman" pitchFamily="18" charset="0"/>
                          <a:sym typeface="Symbol"/>
                        </a:rPr>
                        <a:t></a:t>
                      </a:r>
                      <a:r>
                        <a:rPr lang="en-US" sz="1600" kern="100" dirty="0">
                          <a:latin typeface="Times New Roman" pitchFamily="18" charset="0"/>
                          <a:ea typeface="宋体"/>
                          <a:cs typeface="Times New Roman" pitchFamily="18" charset="0"/>
                        </a:rPr>
                        <a:t>L/min</a:t>
                      </a:r>
                      <a:endParaRPr lang="zh-CN" sz="1600" kern="100" dirty="0">
                        <a:latin typeface="Times New Roman" pitchFamily="18" charset="0"/>
                        <a:ea typeface="宋体"/>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8CFA">
                        <a:alpha val="5882"/>
                      </a:srgbClr>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85794"/>
            <a:ext cx="8229600" cy="846980"/>
          </a:xfrm>
        </p:spPr>
        <p:txBody>
          <a:bodyPr>
            <a:normAutofit/>
          </a:bodyPr>
          <a:lstStyle/>
          <a:p>
            <a:pPr algn="l"/>
            <a:r>
              <a:rPr lang="zh-CN" altLang="en-US" sz="3600" dirty="0" smtClean="0">
                <a:latin typeface="华文楷体" pitchFamily="2" charset="-122"/>
                <a:ea typeface="华文楷体" pitchFamily="2" charset="-122"/>
                <a:cs typeface="Times New Roman" pitchFamily="18" charset="0"/>
              </a:rPr>
              <a:t>液相色谱</a:t>
            </a:r>
            <a:r>
              <a:rPr lang="en-US" altLang="zh-CN" sz="3600" dirty="0" smtClean="0">
                <a:latin typeface="华文楷体" pitchFamily="2" charset="-122"/>
                <a:ea typeface="华文楷体" pitchFamily="2" charset="-122"/>
                <a:cs typeface="Times New Roman" pitchFamily="18" charset="0"/>
              </a:rPr>
              <a:t>-</a:t>
            </a:r>
            <a:r>
              <a:rPr lang="zh-CN" altLang="en-US" sz="3600" dirty="0" smtClean="0">
                <a:latin typeface="华文楷体" pitchFamily="2" charset="-122"/>
                <a:ea typeface="华文楷体" pitchFamily="2" charset="-122"/>
                <a:cs typeface="Times New Roman" pitchFamily="18" charset="0"/>
              </a:rPr>
              <a:t>质谱联用仪</a:t>
            </a:r>
            <a:endParaRPr lang="zh-CN" altLang="en-US" sz="3600" dirty="0">
              <a:latin typeface="华文楷体" pitchFamily="2" charset="-122"/>
              <a:ea typeface="华文楷体" pitchFamily="2" charset="-122"/>
              <a:cs typeface="Times New Roman" pitchFamily="18" charset="0"/>
            </a:endParaRPr>
          </a:p>
        </p:txBody>
      </p:sp>
      <p:sp>
        <p:nvSpPr>
          <p:cNvPr id="41" name="矩形 40"/>
          <p:cNvSpPr/>
          <p:nvPr/>
        </p:nvSpPr>
        <p:spPr>
          <a:xfrm>
            <a:off x="2857488" y="2130974"/>
            <a:ext cx="4429156" cy="3786214"/>
          </a:xfrm>
          <a:prstGeom prst="rect">
            <a:avLst/>
          </a:prstGeom>
          <a:solidFill>
            <a:schemeClr val="bg1">
              <a:lumMod val="85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华文楷体" pitchFamily="2" charset="-122"/>
              <a:ea typeface="华文楷体" pitchFamily="2" charset="-122"/>
            </a:endParaRPr>
          </a:p>
        </p:txBody>
      </p:sp>
      <p:sp>
        <p:nvSpPr>
          <p:cNvPr id="24" name="矩形 23"/>
          <p:cNvSpPr/>
          <p:nvPr/>
        </p:nvSpPr>
        <p:spPr>
          <a:xfrm>
            <a:off x="500034" y="3916924"/>
            <a:ext cx="857256" cy="4286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latin typeface="华文楷体" pitchFamily="2" charset="-122"/>
                <a:ea typeface="华文楷体" pitchFamily="2" charset="-122"/>
                <a:cs typeface="Times New Roman" pitchFamily="18" charset="0"/>
              </a:rPr>
              <a:t>LC</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26" name="矩形 25"/>
          <p:cNvSpPr/>
          <p:nvPr/>
        </p:nvSpPr>
        <p:spPr>
          <a:xfrm>
            <a:off x="1785918" y="3488296"/>
            <a:ext cx="857256" cy="128588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rgbClr val="FF0000"/>
                </a:solidFill>
                <a:latin typeface="华文楷体" pitchFamily="2" charset="-122"/>
                <a:ea typeface="华文楷体" pitchFamily="2" charset="-122"/>
                <a:cs typeface="Times New Roman" pitchFamily="18" charset="0"/>
              </a:rPr>
              <a:t>离子源</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28" name="矩形 27"/>
          <p:cNvSpPr/>
          <p:nvPr/>
        </p:nvSpPr>
        <p:spPr>
          <a:xfrm>
            <a:off x="3214678" y="3131106"/>
            <a:ext cx="857256" cy="20002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离子传输系统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1" name="矩形 30"/>
          <p:cNvSpPr/>
          <p:nvPr/>
        </p:nvSpPr>
        <p:spPr>
          <a:xfrm>
            <a:off x="4714876" y="3131106"/>
            <a:ext cx="857256" cy="192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质量分析器</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3" name="矩形 32"/>
          <p:cNvSpPr/>
          <p:nvPr/>
        </p:nvSpPr>
        <p:spPr>
          <a:xfrm>
            <a:off x="6215074" y="3488296"/>
            <a:ext cx="857256" cy="135732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检测器</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4" name="右箭头 33"/>
          <p:cNvSpPr/>
          <p:nvPr/>
        </p:nvSpPr>
        <p:spPr>
          <a:xfrm>
            <a:off x="142872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5" name="右箭头 34"/>
          <p:cNvSpPr/>
          <p:nvPr/>
        </p:nvSpPr>
        <p:spPr>
          <a:xfrm>
            <a:off x="2786050"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6" name="右箭头 35"/>
          <p:cNvSpPr/>
          <p:nvPr/>
        </p:nvSpPr>
        <p:spPr>
          <a:xfrm>
            <a:off x="428624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7" name="右箭头 36"/>
          <p:cNvSpPr/>
          <p:nvPr/>
        </p:nvSpPr>
        <p:spPr>
          <a:xfrm>
            <a:off x="578644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8" name="矩形 37"/>
          <p:cNvSpPr/>
          <p:nvPr/>
        </p:nvSpPr>
        <p:spPr>
          <a:xfrm>
            <a:off x="7643834" y="3345420"/>
            <a:ext cx="857256" cy="164307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数据系统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9" name="右箭头 38"/>
          <p:cNvSpPr/>
          <p:nvPr/>
        </p:nvSpPr>
        <p:spPr>
          <a:xfrm>
            <a:off x="721520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42" name="矩形 41"/>
          <p:cNvSpPr/>
          <p:nvPr/>
        </p:nvSpPr>
        <p:spPr>
          <a:xfrm>
            <a:off x="4500562" y="2416726"/>
            <a:ext cx="1107996" cy="369332"/>
          </a:xfrm>
          <a:prstGeom prst="rect">
            <a:avLst/>
          </a:prstGeom>
        </p:spPr>
        <p:txBody>
          <a:bodyPr wrap="none">
            <a:spAutoFit/>
          </a:bodyPr>
          <a:lstStyle/>
          <a:p>
            <a:r>
              <a:rPr lang="zh-CN" altLang="en-US" b="1" dirty="0" smtClean="0">
                <a:latin typeface="华文楷体" pitchFamily="2" charset="-122"/>
                <a:ea typeface="华文楷体" pitchFamily="2" charset="-122"/>
              </a:rPr>
              <a:t>真空系统</a:t>
            </a:r>
            <a:endParaRPr lang="zh-CN" altLang="en-US" b="1" dirty="0">
              <a:latin typeface="华文楷体" pitchFamily="2" charset="-122"/>
              <a:ea typeface="华文楷体" pitchFamily="2" charset="-122"/>
            </a:endParaRPr>
          </a:p>
        </p:txBody>
      </p:sp>
      <p:sp>
        <p:nvSpPr>
          <p:cNvPr id="43" name="矩形 42"/>
          <p:cNvSpPr/>
          <p:nvPr/>
        </p:nvSpPr>
        <p:spPr>
          <a:xfrm>
            <a:off x="1071538" y="5643578"/>
            <a:ext cx="646331" cy="369332"/>
          </a:xfrm>
          <a:prstGeom prst="rect">
            <a:avLst/>
          </a:prstGeom>
        </p:spPr>
        <p:txBody>
          <a:bodyPr wrap="none">
            <a:spAutoFit/>
          </a:bodyPr>
          <a:lstStyle/>
          <a:p>
            <a:r>
              <a:rPr lang="zh-CN" altLang="en-US" b="1" dirty="0" smtClean="0">
                <a:latin typeface="华文楷体" pitchFamily="2" charset="-122"/>
                <a:ea typeface="华文楷体" pitchFamily="2" charset="-122"/>
              </a:rPr>
              <a:t>大气</a:t>
            </a:r>
            <a:endParaRPr lang="zh-CN" altLang="en-US" b="1" dirty="0">
              <a:latin typeface="华文楷体" pitchFamily="2" charset="-122"/>
              <a:ea typeface="华文楷体" pitchFamily="2" charset="-122"/>
            </a:endParaRPr>
          </a:p>
        </p:txBody>
      </p:sp>
      <p:sp>
        <p:nvSpPr>
          <p:cNvPr id="18" name="TextBox 17"/>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714356"/>
            <a:ext cx="6257940" cy="846980"/>
          </a:xfrm>
        </p:spPr>
        <p:txBody>
          <a:bodyPr>
            <a:normAutofit/>
          </a:bodyPr>
          <a:lstStyle/>
          <a:p>
            <a:r>
              <a:rPr lang="zh-CN" altLang="en-US" sz="3600" dirty="0" smtClean="0">
                <a:latin typeface="华文楷体" pitchFamily="2" charset="-122"/>
                <a:ea typeface="华文楷体" pitchFamily="2" charset="-122"/>
              </a:rPr>
              <a:t>液质联用仪的离子源</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57200" y="1714488"/>
            <a:ext cx="8229600" cy="4389120"/>
          </a:xfrm>
        </p:spPr>
        <p:txBody>
          <a:bodyPr>
            <a:noAutofit/>
          </a:bodyPr>
          <a:lstStyle/>
          <a:p>
            <a:pPr>
              <a:lnSpc>
                <a:spcPct val="150000"/>
              </a:lnSpc>
            </a:pPr>
            <a:r>
              <a:rPr lang="zh-CN" altLang="en-US" sz="2400" dirty="0" smtClean="0">
                <a:latin typeface="Times New Roman" pitchFamily="18" charset="0"/>
                <a:ea typeface="华文楷体" pitchFamily="2" charset="-122"/>
                <a:cs typeface="Times New Roman" pitchFamily="18" charset="0"/>
              </a:rPr>
              <a:t>离子源的作用</a:t>
            </a:r>
            <a:endParaRPr lang="en-US" altLang="zh-CN" sz="24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去溶剂</a:t>
            </a:r>
            <a:endParaRPr lang="en-US" altLang="zh-CN" sz="20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离子化</a:t>
            </a:r>
            <a:endParaRPr lang="en-US" altLang="zh-CN" sz="20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真空过渡</a:t>
            </a:r>
            <a:endParaRPr lang="en-US" altLang="zh-CN" sz="20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去除干扰</a:t>
            </a:r>
            <a:endParaRPr lang="en-US" altLang="zh-CN" sz="2000" dirty="0" smtClean="0">
              <a:latin typeface="Times New Roman" pitchFamily="18" charset="0"/>
              <a:ea typeface="华文楷体" pitchFamily="2" charset="-122"/>
              <a:cs typeface="Times New Roman" pitchFamily="18" charset="0"/>
            </a:endParaRPr>
          </a:p>
          <a:p>
            <a:pPr>
              <a:lnSpc>
                <a:spcPct val="150000"/>
              </a:lnSpc>
            </a:pPr>
            <a:r>
              <a:rPr lang="zh-CN" altLang="en-US" sz="2400" dirty="0" smtClean="0">
                <a:latin typeface="Times New Roman" pitchFamily="18" charset="0"/>
                <a:ea typeface="华文楷体" pitchFamily="2" charset="-122"/>
                <a:cs typeface="Times New Roman" pitchFamily="18" charset="0"/>
              </a:rPr>
              <a:t>大气压电离源（</a:t>
            </a:r>
            <a:r>
              <a:rPr lang="en-US" altLang="zh-CN" sz="2400" dirty="0" smtClean="0">
                <a:latin typeface="Times New Roman" pitchFamily="18" charset="0"/>
                <a:ea typeface="华文楷体" pitchFamily="2" charset="-122"/>
                <a:cs typeface="Times New Roman" pitchFamily="18" charset="0"/>
              </a:rPr>
              <a:t>Atmosphere pressure ionization</a:t>
            </a:r>
            <a:r>
              <a:rPr lang="zh-CN" altLang="en-US" sz="2400" dirty="0" smtClean="0">
                <a:latin typeface="Times New Roman" pitchFamily="18" charset="0"/>
                <a:ea typeface="华文楷体" pitchFamily="2" charset="-122"/>
                <a:cs typeface="Times New Roman" pitchFamily="18" charset="0"/>
              </a:rPr>
              <a:t>，</a:t>
            </a:r>
            <a:r>
              <a:rPr lang="en-US" altLang="zh-CN" sz="2400" dirty="0" smtClean="0">
                <a:latin typeface="Times New Roman" pitchFamily="18" charset="0"/>
                <a:ea typeface="华文楷体" pitchFamily="2" charset="-122"/>
                <a:cs typeface="Times New Roman" pitchFamily="18" charset="0"/>
              </a:rPr>
              <a:t>API</a:t>
            </a:r>
            <a:r>
              <a:rPr lang="zh-CN" altLang="en-US" sz="2400" dirty="0" smtClean="0">
                <a:latin typeface="Times New Roman" pitchFamily="18" charset="0"/>
                <a:ea typeface="华文楷体" pitchFamily="2" charset="-122"/>
                <a:cs typeface="Times New Roman" pitchFamily="18" charset="0"/>
              </a:rPr>
              <a:t>）</a:t>
            </a:r>
            <a:endParaRPr lang="en-US" altLang="zh-CN" sz="24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电喷雾电离源（</a:t>
            </a:r>
            <a:r>
              <a:rPr lang="en-US" altLang="zh-CN" sz="2000" dirty="0" err="1" smtClean="0">
                <a:latin typeface="Times New Roman" pitchFamily="18" charset="0"/>
                <a:ea typeface="华文楷体" pitchFamily="2" charset="-122"/>
                <a:cs typeface="Times New Roman" pitchFamily="18" charset="0"/>
              </a:rPr>
              <a:t>Electrospray</a:t>
            </a:r>
            <a:r>
              <a:rPr lang="en-US" altLang="zh-CN" sz="2000" dirty="0" smtClean="0">
                <a:latin typeface="Times New Roman" pitchFamily="18" charset="0"/>
                <a:ea typeface="华文楷体" pitchFamily="2" charset="-122"/>
                <a:cs typeface="Times New Roman" pitchFamily="18" charset="0"/>
              </a:rPr>
              <a:t> ionization</a:t>
            </a:r>
            <a:r>
              <a:rPr lang="zh-CN" altLang="en-US" sz="2000" dirty="0" smtClean="0">
                <a:latin typeface="Times New Roman" pitchFamily="18" charset="0"/>
                <a:ea typeface="华文楷体" pitchFamily="2" charset="-122"/>
                <a:cs typeface="Times New Roman" pitchFamily="18" charset="0"/>
              </a:rPr>
              <a:t>，</a:t>
            </a:r>
            <a:r>
              <a:rPr lang="en-US" altLang="zh-CN" sz="2000" dirty="0" smtClean="0">
                <a:latin typeface="Times New Roman" pitchFamily="18" charset="0"/>
                <a:ea typeface="华文楷体" pitchFamily="2" charset="-122"/>
                <a:cs typeface="Times New Roman" pitchFamily="18" charset="0"/>
              </a:rPr>
              <a:t>ESI</a:t>
            </a:r>
            <a:r>
              <a:rPr lang="zh-CN" altLang="en-US" sz="2000" dirty="0" smtClean="0">
                <a:latin typeface="Times New Roman" pitchFamily="18" charset="0"/>
                <a:ea typeface="华文楷体" pitchFamily="2" charset="-122"/>
                <a:cs typeface="Times New Roman" pitchFamily="18" charset="0"/>
              </a:rPr>
              <a:t>）</a:t>
            </a:r>
            <a:endParaRPr lang="en-US" altLang="zh-CN" sz="2000" dirty="0" smtClean="0">
              <a:latin typeface="Times New Roman" pitchFamily="18" charset="0"/>
              <a:ea typeface="华文楷体" pitchFamily="2" charset="-122"/>
              <a:cs typeface="Times New Roman" pitchFamily="18" charset="0"/>
            </a:endParaRPr>
          </a:p>
          <a:p>
            <a:pPr lvl="1">
              <a:lnSpc>
                <a:spcPct val="150000"/>
              </a:lnSpc>
              <a:buSzPct val="50000"/>
              <a:buBlip>
                <a:blip r:embed="rId2"/>
              </a:buBlip>
            </a:pPr>
            <a:r>
              <a:rPr lang="zh-CN" altLang="en-US" sz="2000" dirty="0" smtClean="0">
                <a:latin typeface="Times New Roman" pitchFamily="18" charset="0"/>
                <a:ea typeface="华文楷体" pitchFamily="2" charset="-122"/>
                <a:cs typeface="Times New Roman" pitchFamily="18" charset="0"/>
              </a:rPr>
              <a:t>大气压化学电离源（</a:t>
            </a:r>
            <a:r>
              <a:rPr lang="en-US" altLang="zh-CN" sz="2000" dirty="0" smtClean="0">
                <a:latin typeface="Times New Roman" pitchFamily="18" charset="0"/>
                <a:ea typeface="华文楷体" pitchFamily="2" charset="-122"/>
                <a:cs typeface="Times New Roman" pitchFamily="18" charset="0"/>
              </a:rPr>
              <a:t>Atmosphere pressure </a:t>
            </a:r>
            <a:r>
              <a:rPr lang="en-US" altLang="zh-CN" sz="2000" dirty="0" err="1" smtClean="0">
                <a:latin typeface="Times New Roman" pitchFamily="18" charset="0"/>
                <a:ea typeface="华文楷体" pitchFamily="2" charset="-122"/>
                <a:cs typeface="Times New Roman" pitchFamily="18" charset="0"/>
              </a:rPr>
              <a:t>chemicel</a:t>
            </a:r>
            <a:r>
              <a:rPr lang="en-US" altLang="zh-CN" sz="2000" dirty="0" smtClean="0">
                <a:latin typeface="Times New Roman" pitchFamily="18" charset="0"/>
                <a:ea typeface="华文楷体" pitchFamily="2" charset="-122"/>
                <a:cs typeface="Times New Roman" pitchFamily="18" charset="0"/>
              </a:rPr>
              <a:t> ionization</a:t>
            </a:r>
            <a:r>
              <a:rPr lang="zh-CN" altLang="en-US" sz="2000" dirty="0" smtClean="0">
                <a:latin typeface="Times New Roman" pitchFamily="18" charset="0"/>
                <a:ea typeface="华文楷体" pitchFamily="2" charset="-122"/>
                <a:cs typeface="Times New Roman" pitchFamily="18" charset="0"/>
              </a:rPr>
              <a:t>，</a:t>
            </a:r>
            <a:r>
              <a:rPr lang="en-US" altLang="zh-CN" sz="2000" dirty="0" smtClean="0">
                <a:latin typeface="Times New Roman" pitchFamily="18" charset="0"/>
                <a:ea typeface="华文楷体" pitchFamily="2" charset="-122"/>
                <a:cs typeface="Times New Roman" pitchFamily="18" charset="0"/>
              </a:rPr>
              <a:t>APCI</a:t>
            </a:r>
            <a:r>
              <a:rPr lang="zh-CN" altLang="en-US" sz="2000" dirty="0" smtClean="0">
                <a:latin typeface="Times New Roman" pitchFamily="18" charset="0"/>
                <a:ea typeface="华文楷体" pitchFamily="2" charset="-122"/>
                <a:cs typeface="Times New Roman" pitchFamily="18" charset="0"/>
              </a:rPr>
              <a:t>）</a:t>
            </a:r>
            <a:endParaRPr lang="en-US" altLang="zh-CN" sz="2000" dirty="0" smtClean="0">
              <a:latin typeface="Times New Roman" pitchFamily="18" charset="0"/>
              <a:ea typeface="华文楷体" pitchFamily="2" charset="-122"/>
              <a:cs typeface="Times New Roman" pitchFamily="18" charset="0"/>
            </a:endParaRPr>
          </a:p>
          <a:p>
            <a:pPr>
              <a:lnSpc>
                <a:spcPct val="150000"/>
              </a:lnSpc>
            </a:pPr>
            <a:endParaRPr lang="en-US" altLang="zh-CN" sz="1800" dirty="0" smtClean="0">
              <a:latin typeface="华文楷体" pitchFamily="2" charset="-122"/>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
        <p:nvSpPr>
          <p:cNvPr id="5" name="圆角矩形标注 4"/>
          <p:cNvSpPr/>
          <p:nvPr/>
        </p:nvSpPr>
        <p:spPr>
          <a:xfrm>
            <a:off x="4786314" y="2071678"/>
            <a:ext cx="3429024" cy="1071570"/>
          </a:xfrm>
          <a:prstGeom prst="wedgeRoundRectCallout">
            <a:avLst>
              <a:gd name="adj1" fmla="val -71985"/>
              <a:gd name="adj2" fmla="val -699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latin typeface="华文楷体" pitchFamily="2" charset="-122"/>
                <a:ea typeface="华文楷体" pitchFamily="2" charset="-122"/>
              </a:rPr>
              <a:t>液相色谱与质谱的接口</a:t>
            </a:r>
            <a:endParaRPr lang="zh-CN" altLang="en-US" sz="2000"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714356"/>
            <a:ext cx="6257940" cy="846980"/>
          </a:xfrm>
        </p:spPr>
        <p:txBody>
          <a:bodyPr>
            <a:normAutofit/>
          </a:bodyPr>
          <a:lstStyle/>
          <a:p>
            <a:r>
              <a:rPr lang="zh-CN" altLang="en-US" sz="3600" dirty="0" smtClean="0">
                <a:latin typeface="华文楷体" pitchFamily="2" charset="-122"/>
                <a:ea typeface="华文楷体" pitchFamily="2" charset="-122"/>
              </a:rPr>
              <a:t>液质联用仪的离子源</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57200" y="1714488"/>
            <a:ext cx="8229600" cy="4389120"/>
          </a:xfrm>
        </p:spPr>
        <p:txBody>
          <a:bodyPr>
            <a:noAutofit/>
          </a:bodyPr>
          <a:lstStyle/>
          <a:p>
            <a:pPr lvl="1">
              <a:lnSpc>
                <a:spcPct val="150000"/>
              </a:lnSpc>
              <a:buSzPct val="50000"/>
              <a:buFont typeface="Wingdings" pitchFamily="2" charset="2"/>
              <a:buChar char="l"/>
            </a:pPr>
            <a:r>
              <a:rPr lang="zh-CN" altLang="en-US" b="1" dirty="0">
                <a:latin typeface="华文楷体" pitchFamily="2" charset="-122"/>
                <a:ea typeface="华文楷体" pitchFamily="2" charset="-122"/>
              </a:rPr>
              <a:t>正离子</a:t>
            </a:r>
            <a:r>
              <a:rPr lang="zh-CN" altLang="en-US" b="1" dirty="0" smtClean="0">
                <a:latin typeface="华文楷体" pitchFamily="2" charset="-122"/>
                <a:ea typeface="华文楷体" pitchFamily="2" charset="-122"/>
              </a:rPr>
              <a:t>模式：</a:t>
            </a:r>
            <a:r>
              <a:rPr lang="en-US" altLang="zh-CN" b="1" dirty="0" smtClean="0">
                <a:latin typeface="华文楷体" pitchFamily="2" charset="-122"/>
                <a:ea typeface="华文楷体" pitchFamily="2" charset="-122"/>
              </a:rPr>
              <a:t>ESI(+)</a:t>
            </a:r>
            <a:r>
              <a:rPr lang="zh-CN" altLang="en-US" b="1" dirty="0" smtClean="0">
                <a:latin typeface="华文楷体" pitchFamily="2" charset="-122"/>
                <a:ea typeface="华文楷体" pitchFamily="2" charset="-122"/>
              </a:rPr>
              <a:t>或</a:t>
            </a:r>
            <a:r>
              <a:rPr lang="en-US" altLang="zh-CN" b="1" dirty="0" smtClean="0">
                <a:latin typeface="华文楷体" pitchFamily="2" charset="-122"/>
                <a:ea typeface="华文楷体" pitchFamily="2" charset="-122"/>
              </a:rPr>
              <a:t>APCI(+)</a:t>
            </a:r>
          </a:p>
          <a:p>
            <a:pPr lvl="2">
              <a:lnSpc>
                <a:spcPct val="150000"/>
              </a:lnSpc>
              <a:buSzPct val="50000"/>
              <a:buFont typeface="Wingdings" pitchFamily="2" charset="2"/>
              <a:buChar char="u"/>
            </a:pPr>
            <a:r>
              <a:rPr lang="zh-CN" altLang="en-US" dirty="0" smtClean="0">
                <a:latin typeface="华文楷体" pitchFamily="2" charset="-122"/>
                <a:ea typeface="华文楷体" pitchFamily="2" charset="-122"/>
              </a:rPr>
              <a:t>适合于</a:t>
            </a:r>
            <a:r>
              <a:rPr lang="zh-CN" altLang="en-US" dirty="0">
                <a:latin typeface="华文楷体" pitchFamily="2" charset="-122"/>
                <a:ea typeface="华文楷体" pitchFamily="2" charset="-122"/>
              </a:rPr>
              <a:t>碱性样品，可用乙酸或甲酸对样品加以酸化。样品中含有仲氨或叔氨时可优先考虑使用正离子模式。</a:t>
            </a:r>
            <a:endParaRPr lang="en-US" altLang="zh-CN" dirty="0">
              <a:latin typeface="华文楷体" pitchFamily="2" charset="-122"/>
              <a:ea typeface="华文楷体" pitchFamily="2" charset="-122"/>
            </a:endParaRPr>
          </a:p>
          <a:p>
            <a:pPr lvl="1">
              <a:lnSpc>
                <a:spcPct val="150000"/>
              </a:lnSpc>
              <a:buSzPct val="50000"/>
              <a:buFont typeface="Wingdings" pitchFamily="2" charset="2"/>
              <a:buChar char="l"/>
            </a:pPr>
            <a:r>
              <a:rPr lang="zh-CN" altLang="en-US" b="1" dirty="0">
                <a:latin typeface="华文楷体" pitchFamily="2" charset="-122"/>
                <a:ea typeface="华文楷体" pitchFamily="2" charset="-122"/>
              </a:rPr>
              <a:t>负离子模式</a:t>
            </a:r>
            <a:r>
              <a:rPr lang="zh-CN" altLang="en-US" b="1" dirty="0" smtClean="0">
                <a:latin typeface="华文楷体" pitchFamily="2" charset="-122"/>
                <a:ea typeface="华文楷体" pitchFamily="2" charset="-122"/>
              </a:rPr>
              <a:t>：</a:t>
            </a:r>
            <a:r>
              <a:rPr lang="en-US" altLang="zh-CN" b="1" dirty="0">
                <a:latin typeface="华文楷体" pitchFamily="2" charset="-122"/>
                <a:ea typeface="华文楷体" pitchFamily="2" charset="-122"/>
              </a:rPr>
              <a:t>ESI</a:t>
            </a:r>
            <a:r>
              <a:rPr lang="en-US" altLang="zh-CN" b="1" dirty="0" smtClean="0">
                <a:latin typeface="华文楷体" pitchFamily="2" charset="-122"/>
                <a:ea typeface="华文楷体" pitchFamily="2" charset="-122"/>
              </a:rPr>
              <a:t>(-)</a:t>
            </a:r>
            <a:r>
              <a:rPr lang="zh-CN" altLang="en-US" b="1" dirty="0">
                <a:latin typeface="华文楷体" pitchFamily="2" charset="-122"/>
                <a:ea typeface="华文楷体" pitchFamily="2" charset="-122"/>
              </a:rPr>
              <a:t>或</a:t>
            </a:r>
            <a:r>
              <a:rPr lang="en-US" altLang="zh-CN" b="1" dirty="0">
                <a:latin typeface="华文楷体" pitchFamily="2" charset="-122"/>
                <a:ea typeface="华文楷体" pitchFamily="2" charset="-122"/>
              </a:rPr>
              <a:t>APCI</a:t>
            </a:r>
            <a:r>
              <a:rPr lang="en-US" altLang="zh-CN" b="1" dirty="0" smtClean="0">
                <a:latin typeface="华文楷体" pitchFamily="2" charset="-122"/>
                <a:ea typeface="华文楷体" pitchFamily="2" charset="-122"/>
              </a:rPr>
              <a:t>(-)</a:t>
            </a:r>
          </a:p>
          <a:p>
            <a:pPr lvl="2">
              <a:lnSpc>
                <a:spcPct val="150000"/>
              </a:lnSpc>
              <a:buSzPct val="50000"/>
              <a:buFont typeface="Wingdings" pitchFamily="2" charset="2"/>
              <a:buChar char="u"/>
            </a:pPr>
            <a:r>
              <a:rPr lang="zh-CN" altLang="en-US" dirty="0" smtClean="0">
                <a:latin typeface="华文楷体" pitchFamily="2" charset="-122"/>
                <a:ea typeface="华文楷体" pitchFamily="2" charset="-122"/>
              </a:rPr>
              <a:t>适合于</a:t>
            </a:r>
            <a:r>
              <a:rPr lang="zh-CN" altLang="en-US" dirty="0">
                <a:latin typeface="华文楷体" pitchFamily="2" charset="-122"/>
                <a:ea typeface="华文楷体" pitchFamily="2" charset="-122"/>
              </a:rPr>
              <a:t>酸性样品，可用氨水或三乙胺对样品进行碱化。样品中含有较多的强负电性基团，如含氯、含溴和多个羟基时可尝试使用负离子模式</a:t>
            </a:r>
            <a:r>
              <a:rPr lang="zh-CN" altLang="en-US" dirty="0" smtClean="0">
                <a:latin typeface="华文楷体" pitchFamily="2" charset="-122"/>
                <a:ea typeface="华文楷体" pitchFamily="2" charset="-122"/>
              </a:rPr>
              <a:t>。</a:t>
            </a:r>
            <a:endParaRPr lang="en-US" altLang="zh-CN" sz="1500" dirty="0" smtClean="0">
              <a:latin typeface="华文楷体" pitchFamily="2" charset="-122"/>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1850918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000108"/>
            <a:ext cx="8229600" cy="704104"/>
          </a:xfrm>
        </p:spPr>
        <p:txBody>
          <a:bodyPr>
            <a:normAutofit/>
          </a:bodyPr>
          <a:lstStyle/>
          <a:p>
            <a:r>
              <a:rPr lang="zh-CN" altLang="en-US" sz="3600" dirty="0" smtClean="0">
                <a:latin typeface="华文楷体" pitchFamily="2" charset="-122"/>
                <a:ea typeface="华文楷体" pitchFamily="2" charset="-122"/>
              </a:rPr>
              <a:t>离子源与液相色谱的流速</a:t>
            </a:r>
            <a:endParaRPr lang="zh-CN" altLang="en-US" sz="3600" dirty="0">
              <a:latin typeface="华文楷体" pitchFamily="2" charset="-122"/>
              <a:ea typeface="华文楷体" pitchFamily="2" charset="-122"/>
            </a:endParaRPr>
          </a:p>
        </p:txBody>
      </p:sp>
      <p:sp>
        <p:nvSpPr>
          <p:cNvPr id="3" name="内容占位符 2"/>
          <p:cNvSpPr>
            <a:spLocks noGrp="1"/>
          </p:cNvSpPr>
          <p:nvPr>
            <p:ph sz="half" idx="1"/>
          </p:nvPr>
        </p:nvSpPr>
        <p:spPr>
          <a:noFill/>
          <a:ln w="25400">
            <a:solidFill>
              <a:schemeClr val="accent4"/>
            </a:solidFill>
          </a:ln>
        </p:spPr>
        <p:txBody>
          <a:bodyPr>
            <a:noAutofit/>
          </a:bodyPr>
          <a:lstStyle/>
          <a:p>
            <a:pPr marL="342900" lvl="0" indent="-342900">
              <a:lnSpc>
                <a:spcPct val="150000"/>
              </a:lnSpc>
              <a:buClrTx/>
              <a:buSzTx/>
              <a:buFont typeface="Arial" pitchFamily="34" charset="0"/>
              <a:buChar char="•"/>
              <a:defRPr/>
            </a:pPr>
            <a:r>
              <a:rPr lang="en-US" altLang="zh-CN" sz="2400" b="1" dirty="0" smtClean="0">
                <a:latin typeface="华文楷体" pitchFamily="2" charset="-122"/>
                <a:ea typeface="华文楷体" pitchFamily="2" charset="-122"/>
              </a:rPr>
              <a:t>ESI</a:t>
            </a:r>
          </a:p>
          <a:p>
            <a:pPr lvl="1">
              <a:lnSpc>
                <a:spcPct val="150000"/>
              </a:lnSpc>
              <a:spcBef>
                <a:spcPts val="1500"/>
              </a:spcBef>
              <a:buSzPct val="50000"/>
              <a:buFont typeface="Wingdings" pitchFamily="2" charset="2"/>
              <a:buChar char="l"/>
            </a:pPr>
            <a:r>
              <a:rPr lang="el-GR" altLang="zh-CN" sz="2000" dirty="0" smtClean="0">
                <a:latin typeface="Times New Roman" pitchFamily="18" charset="0"/>
                <a:ea typeface="华文楷体" pitchFamily="2" charset="-122"/>
                <a:cs typeface="Times New Roman" pitchFamily="18" charset="0"/>
              </a:rPr>
              <a:t>1 μ</a:t>
            </a:r>
            <a:r>
              <a:rPr lang="en-US" altLang="zh-CN" sz="2000" dirty="0" smtClean="0">
                <a:latin typeface="Times New Roman" pitchFamily="18" charset="0"/>
                <a:ea typeface="华文楷体" pitchFamily="2" charset="-122"/>
                <a:cs typeface="Times New Roman" pitchFamily="18" charset="0"/>
              </a:rPr>
              <a:t>L/min - 1mL/min</a:t>
            </a:r>
          </a:p>
          <a:p>
            <a:pPr lvl="1">
              <a:lnSpc>
                <a:spcPct val="150000"/>
              </a:lnSpc>
              <a:spcBef>
                <a:spcPts val="1500"/>
              </a:spcBef>
              <a:buSzPct val="50000"/>
              <a:buFont typeface="Wingdings" pitchFamily="2" charset="2"/>
              <a:buChar char="l"/>
            </a:pPr>
            <a:r>
              <a:rPr lang="zh-CN" altLang="en-US" sz="2000" dirty="0" smtClean="0">
                <a:latin typeface="Times New Roman" pitchFamily="18" charset="0"/>
                <a:ea typeface="华文楷体" pitchFamily="2" charset="-122"/>
                <a:cs typeface="Times New Roman" pitchFamily="18" charset="0"/>
              </a:rPr>
              <a:t>最佳使用流速</a:t>
            </a:r>
            <a:r>
              <a:rPr lang="en-US" altLang="zh-CN" sz="2000" dirty="0" smtClean="0">
                <a:latin typeface="Times New Roman" pitchFamily="18" charset="0"/>
                <a:ea typeface="华文楷体" pitchFamily="2" charset="-122"/>
                <a:cs typeface="Times New Roman" pitchFamily="18" charset="0"/>
              </a:rPr>
              <a:t>: 200 </a:t>
            </a:r>
            <a:r>
              <a:rPr lang="el-GR" altLang="zh-CN" sz="2000" dirty="0" smtClean="0">
                <a:latin typeface="Times New Roman" pitchFamily="18" charset="0"/>
                <a:ea typeface="华文楷体" pitchFamily="2" charset="-122"/>
                <a:cs typeface="Times New Roman" pitchFamily="18" charset="0"/>
              </a:rPr>
              <a:t>μ</a:t>
            </a:r>
            <a:r>
              <a:rPr lang="en-US" altLang="zh-CN" sz="2000" dirty="0" smtClean="0">
                <a:latin typeface="Times New Roman" pitchFamily="18" charset="0"/>
                <a:ea typeface="华文楷体" pitchFamily="2" charset="-122"/>
                <a:cs typeface="Times New Roman" pitchFamily="18" charset="0"/>
              </a:rPr>
              <a:t>L/min</a:t>
            </a:r>
          </a:p>
          <a:p>
            <a:pPr lvl="1">
              <a:lnSpc>
                <a:spcPct val="150000"/>
              </a:lnSpc>
              <a:spcBef>
                <a:spcPts val="1500"/>
              </a:spcBef>
              <a:buSzPct val="50000"/>
              <a:buFont typeface="Wingdings" pitchFamily="2" charset="2"/>
              <a:buChar char="l"/>
            </a:pPr>
            <a:r>
              <a:rPr lang="zh-CN" altLang="en-US" sz="2000" dirty="0" smtClean="0">
                <a:latin typeface="Times New Roman" pitchFamily="18" charset="0"/>
                <a:ea typeface="华文楷体" pitchFamily="2" charset="-122"/>
                <a:cs typeface="Times New Roman" pitchFamily="18" charset="0"/>
              </a:rPr>
              <a:t>一般来说</a:t>
            </a:r>
            <a:r>
              <a:rPr lang="en-US" altLang="zh-CN" sz="2000" dirty="0" smtClean="0">
                <a:latin typeface="Times New Roman" pitchFamily="18" charset="0"/>
                <a:ea typeface="华文楷体" pitchFamily="2" charset="-122"/>
                <a:cs typeface="Times New Roman" pitchFamily="18" charset="0"/>
              </a:rPr>
              <a:t>, </a:t>
            </a:r>
            <a:r>
              <a:rPr lang="zh-CN" altLang="en-US" sz="2000" dirty="0" smtClean="0">
                <a:latin typeface="Times New Roman" pitchFamily="18" charset="0"/>
                <a:ea typeface="华文楷体" pitchFamily="2" charset="-122"/>
                <a:cs typeface="Times New Roman" pitchFamily="18" charset="0"/>
              </a:rPr>
              <a:t>高流速需要高的毛细管温度和鞘气、辅助气流量。</a:t>
            </a:r>
            <a:endParaRPr lang="en-US" altLang="zh-CN" sz="2000" dirty="0" smtClean="0">
              <a:latin typeface="华文楷体" pitchFamily="2" charset="-122"/>
              <a:ea typeface="华文楷体" pitchFamily="2" charset="-122"/>
              <a:cs typeface="Times New Roman" pitchFamily="18" charset="0"/>
            </a:endParaRPr>
          </a:p>
        </p:txBody>
      </p:sp>
      <p:sp>
        <p:nvSpPr>
          <p:cNvPr id="6" name="内容占位符 5"/>
          <p:cNvSpPr>
            <a:spLocks noGrp="1"/>
          </p:cNvSpPr>
          <p:nvPr>
            <p:ph sz="half" idx="2"/>
          </p:nvPr>
        </p:nvSpPr>
        <p:spPr>
          <a:noFill/>
          <a:ln w="25400">
            <a:solidFill>
              <a:srgbClr val="7030A0"/>
            </a:solidFill>
          </a:ln>
        </p:spPr>
        <p:txBody>
          <a:bodyPr>
            <a:normAutofit/>
          </a:bodyPr>
          <a:lstStyle/>
          <a:p>
            <a:pPr marL="342900" lvl="0" indent="-342900">
              <a:lnSpc>
                <a:spcPct val="150000"/>
              </a:lnSpc>
              <a:buClrTx/>
              <a:buSzTx/>
              <a:buFont typeface="Arial" pitchFamily="34" charset="0"/>
              <a:buChar char="•"/>
              <a:defRPr/>
            </a:pPr>
            <a:r>
              <a:rPr lang="en-US" altLang="zh-CN" sz="2400" b="1" dirty="0" smtClean="0">
                <a:latin typeface="Times New Roman" pitchFamily="18" charset="0"/>
                <a:ea typeface="华文楷体" pitchFamily="2" charset="-122"/>
                <a:cs typeface="Times New Roman" pitchFamily="18" charset="0"/>
              </a:rPr>
              <a:t>APCI</a:t>
            </a:r>
          </a:p>
          <a:p>
            <a:pPr lvl="1">
              <a:lnSpc>
                <a:spcPct val="150000"/>
              </a:lnSpc>
              <a:spcBef>
                <a:spcPts val="1500"/>
              </a:spcBef>
              <a:buSzPct val="50000"/>
              <a:buFont typeface="Wingdings" pitchFamily="2" charset="2"/>
              <a:buChar char="l"/>
            </a:pPr>
            <a:r>
              <a:rPr lang="el-GR" altLang="zh-CN" sz="2000" dirty="0" smtClean="0">
                <a:latin typeface="Times New Roman" pitchFamily="18" charset="0"/>
                <a:ea typeface="华文楷体" pitchFamily="2" charset="-122"/>
                <a:cs typeface="Times New Roman" pitchFamily="18" charset="0"/>
              </a:rPr>
              <a:t>200 μ</a:t>
            </a:r>
            <a:r>
              <a:rPr lang="en-US" altLang="zh-CN" sz="2000" dirty="0" smtClean="0">
                <a:latin typeface="Times New Roman" pitchFamily="18" charset="0"/>
                <a:ea typeface="华文楷体" pitchFamily="2" charset="-122"/>
                <a:cs typeface="Times New Roman" pitchFamily="18" charset="0"/>
              </a:rPr>
              <a:t>L/min - 2mL/min</a:t>
            </a:r>
          </a:p>
          <a:p>
            <a:pPr lvl="1">
              <a:lnSpc>
                <a:spcPct val="150000"/>
              </a:lnSpc>
              <a:spcBef>
                <a:spcPts val="1500"/>
              </a:spcBef>
              <a:buSzPct val="50000"/>
              <a:buFont typeface="Wingdings" pitchFamily="2" charset="2"/>
              <a:buChar char="l"/>
            </a:pPr>
            <a:r>
              <a:rPr lang="zh-CN" altLang="en-US" sz="2000" dirty="0" smtClean="0">
                <a:latin typeface="Times New Roman" pitchFamily="18" charset="0"/>
                <a:ea typeface="华文楷体" pitchFamily="2" charset="-122"/>
                <a:cs typeface="Times New Roman" pitchFamily="18" charset="0"/>
              </a:rPr>
              <a:t>最佳使用流速</a:t>
            </a:r>
            <a:r>
              <a:rPr lang="en-US" altLang="zh-CN" sz="2000" dirty="0" smtClean="0">
                <a:latin typeface="Times New Roman" pitchFamily="18" charset="0"/>
                <a:ea typeface="华文楷体" pitchFamily="2" charset="-122"/>
                <a:cs typeface="Times New Roman" pitchFamily="18" charset="0"/>
              </a:rPr>
              <a:t>: 500 </a:t>
            </a:r>
            <a:r>
              <a:rPr lang="en-US" altLang="zh-CN" sz="2000" dirty="0" err="1" smtClean="0">
                <a:latin typeface="Times New Roman" pitchFamily="18" charset="0"/>
                <a:ea typeface="华文楷体" pitchFamily="2" charset="-122"/>
                <a:cs typeface="Times New Roman" pitchFamily="18" charset="0"/>
              </a:rPr>
              <a:t>μL</a:t>
            </a:r>
            <a:r>
              <a:rPr lang="en-US" altLang="zh-CN" sz="2000" dirty="0" smtClean="0">
                <a:latin typeface="Times New Roman" pitchFamily="18" charset="0"/>
                <a:ea typeface="华文楷体" pitchFamily="2" charset="-122"/>
                <a:cs typeface="Times New Roman" pitchFamily="18" charset="0"/>
              </a:rPr>
              <a:t>/min</a:t>
            </a:r>
          </a:p>
          <a:p>
            <a:pPr lvl="1">
              <a:lnSpc>
                <a:spcPct val="150000"/>
              </a:lnSpc>
              <a:spcBef>
                <a:spcPts val="1500"/>
              </a:spcBef>
              <a:buSzPct val="50000"/>
              <a:buFont typeface="Wingdings" pitchFamily="2" charset="2"/>
              <a:buChar char="l"/>
            </a:pPr>
            <a:r>
              <a:rPr lang="zh-CN" altLang="en-US" sz="2000" dirty="0" smtClean="0">
                <a:latin typeface="Times New Roman" pitchFamily="18" charset="0"/>
                <a:ea typeface="华文楷体" pitchFamily="2" charset="-122"/>
                <a:cs typeface="Times New Roman" pitchFamily="18" charset="0"/>
              </a:rPr>
              <a:t>一般来说，高流速需要更高的鞘气和辅助气流量，但不需要提高毛细管温度</a:t>
            </a:r>
            <a:endParaRPr lang="en-US" altLang="zh-CN" sz="2000" b="1" dirty="0" smtClean="0"/>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
        <p:nvSpPr>
          <p:cNvPr id="8" name="TextBox 7"/>
          <p:cNvSpPr txBox="1"/>
          <p:nvPr/>
        </p:nvSpPr>
        <p:spPr>
          <a:xfrm>
            <a:off x="1071538" y="5500702"/>
            <a:ext cx="2714644" cy="400110"/>
          </a:xfrm>
          <a:prstGeom prst="rect">
            <a:avLst/>
          </a:prstGeom>
          <a:solidFill>
            <a:srgbClr val="00B0F0"/>
          </a:solidFill>
        </p:spPr>
        <p:txBody>
          <a:bodyPr wrap="square" rtlCol="0">
            <a:spAutoFit/>
          </a:bodyPr>
          <a:lstStyle/>
          <a:p>
            <a:pPr algn="ctr"/>
            <a:r>
              <a:rPr lang="zh-CN" altLang="en-US" sz="2000" dirty="0" smtClean="0">
                <a:latin typeface="华文楷体" pitchFamily="2" charset="-122"/>
                <a:ea typeface="华文楷体" pitchFamily="2" charset="-122"/>
              </a:rPr>
              <a:t>高流速需进行分流</a:t>
            </a:r>
            <a:endParaRPr lang="zh-CN" altLang="en-US" sz="2000"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356"/>
            <a:ext cx="8229600" cy="846980"/>
          </a:xfrm>
        </p:spPr>
        <p:txBody>
          <a:bodyPr>
            <a:normAutofit/>
          </a:bodyPr>
          <a:lstStyle/>
          <a:p>
            <a:r>
              <a:rPr lang="zh-CN" altLang="en-US" sz="3600" dirty="0" smtClean="0">
                <a:latin typeface="华文楷体" pitchFamily="2" charset="-122"/>
                <a:ea typeface="华文楷体" pitchFamily="2" charset="-122"/>
                <a:cs typeface="Times New Roman" pitchFamily="18" charset="0"/>
              </a:rPr>
              <a:t>电喷雾电离源</a:t>
            </a:r>
            <a:r>
              <a:rPr lang="en-US" altLang="zh-CN" sz="3600" dirty="0" smtClean="0">
                <a:latin typeface="华文楷体" pitchFamily="2" charset="-122"/>
                <a:ea typeface="华文楷体" pitchFamily="2" charset="-122"/>
                <a:cs typeface="Times New Roman" pitchFamily="18" charset="0"/>
              </a:rPr>
              <a:t>(ESI) </a:t>
            </a:r>
            <a:endParaRPr lang="zh-CN" altLang="en-US" sz="3600" dirty="0">
              <a:latin typeface="华文楷体" pitchFamily="2" charset="-122"/>
              <a:ea typeface="华文楷体" pitchFamily="2" charset="-122"/>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1071538" y="1928802"/>
            <a:ext cx="7072362" cy="4561161"/>
          </a:xfrm>
          <a:prstGeom prst="rect">
            <a:avLst/>
          </a:prstGeom>
          <a:noFill/>
          <a:ln w="9525">
            <a:noFill/>
            <a:miter lim="800000"/>
            <a:headEnd/>
            <a:tailEnd/>
          </a:ln>
          <a:effectLst/>
        </p:spPr>
      </p:pic>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356"/>
            <a:ext cx="8229600" cy="846980"/>
          </a:xfrm>
        </p:spPr>
        <p:txBody>
          <a:bodyPr>
            <a:normAutofit/>
          </a:bodyPr>
          <a:lstStyle/>
          <a:p>
            <a:r>
              <a:rPr lang="zh-CN" altLang="en-US" sz="3600" dirty="0" smtClean="0">
                <a:latin typeface="华文楷体" pitchFamily="2" charset="-122"/>
                <a:ea typeface="华文楷体" pitchFamily="2" charset="-122"/>
                <a:cs typeface="Times New Roman" pitchFamily="18" charset="0"/>
              </a:rPr>
              <a:t>电喷雾电离源</a:t>
            </a:r>
            <a:r>
              <a:rPr lang="en-US" altLang="zh-CN" sz="3600" dirty="0" smtClean="0">
                <a:latin typeface="华文楷体" pitchFamily="2" charset="-122"/>
                <a:ea typeface="华文楷体" pitchFamily="2" charset="-122"/>
                <a:cs typeface="Times New Roman" pitchFamily="18" charset="0"/>
              </a:rPr>
              <a:t>(ESI) </a:t>
            </a:r>
            <a:endParaRPr lang="zh-CN" altLang="en-US" sz="3600" dirty="0">
              <a:latin typeface="华文楷体" pitchFamily="2" charset="-122"/>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5" name="Picture 2"/>
          <p:cNvPicPr>
            <a:picLocks noChangeAspect="1" noChangeArrowheads="1"/>
          </p:cNvPicPr>
          <p:nvPr/>
        </p:nvPicPr>
        <p:blipFill>
          <a:blip r:embed="rId2"/>
          <a:srcRect/>
          <a:stretch>
            <a:fillRect/>
          </a:stretch>
        </p:blipFill>
        <p:spPr bwMode="auto">
          <a:xfrm>
            <a:off x="1285852" y="1857364"/>
            <a:ext cx="6549189" cy="40005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14356"/>
            <a:ext cx="8229600" cy="846980"/>
          </a:xfrm>
        </p:spPr>
        <p:txBody>
          <a:bodyPr>
            <a:normAutofit/>
          </a:bodyPr>
          <a:lstStyle/>
          <a:p>
            <a:r>
              <a:rPr lang="zh-CN" altLang="en-US" sz="3600" dirty="0" smtClean="0">
                <a:latin typeface="华文楷体" pitchFamily="2" charset="-122"/>
                <a:ea typeface="华文楷体" pitchFamily="2" charset="-122"/>
                <a:cs typeface="Times New Roman" pitchFamily="18" charset="0"/>
              </a:rPr>
              <a:t>大气压化学电离源</a:t>
            </a:r>
            <a:r>
              <a:rPr lang="en-US" altLang="zh-CN" sz="3600" dirty="0" smtClean="0">
                <a:latin typeface="华文楷体" pitchFamily="2" charset="-122"/>
                <a:ea typeface="华文楷体" pitchFamily="2" charset="-122"/>
                <a:cs typeface="Times New Roman" pitchFamily="18" charset="0"/>
              </a:rPr>
              <a:t>(APCI)</a:t>
            </a:r>
            <a:endParaRPr lang="zh-CN" altLang="en-US" sz="3600" dirty="0">
              <a:latin typeface="华文楷体" pitchFamily="2" charset="-122"/>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5" name="Picture 2"/>
          <p:cNvPicPr>
            <a:picLocks noChangeAspect="1" noChangeArrowheads="1"/>
          </p:cNvPicPr>
          <p:nvPr/>
        </p:nvPicPr>
        <p:blipFill>
          <a:blip r:embed="rId2"/>
          <a:srcRect/>
          <a:stretch>
            <a:fillRect/>
          </a:stretch>
        </p:blipFill>
        <p:spPr bwMode="auto">
          <a:xfrm>
            <a:off x="1500166" y="1857364"/>
            <a:ext cx="5857916" cy="43757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000108"/>
            <a:ext cx="8229600" cy="704104"/>
          </a:xfrm>
        </p:spPr>
        <p:txBody>
          <a:bodyPr>
            <a:normAutofit/>
          </a:bodyPr>
          <a:lstStyle/>
          <a:p>
            <a:r>
              <a:rPr lang="zh-CN" altLang="en-US" sz="3600" dirty="0" smtClean="0">
                <a:latin typeface="华文楷体" pitchFamily="2" charset="-122"/>
                <a:ea typeface="华文楷体" pitchFamily="2" charset="-122"/>
              </a:rPr>
              <a:t>液质联用仪的离子源</a:t>
            </a:r>
            <a:endParaRPr lang="zh-CN" altLang="en-US" sz="3600" dirty="0">
              <a:latin typeface="华文楷体" pitchFamily="2" charset="-122"/>
              <a:ea typeface="华文楷体" pitchFamily="2" charset="-122"/>
            </a:endParaRPr>
          </a:p>
        </p:txBody>
      </p:sp>
      <p:sp>
        <p:nvSpPr>
          <p:cNvPr id="3" name="内容占位符 2"/>
          <p:cNvSpPr>
            <a:spLocks noGrp="1"/>
          </p:cNvSpPr>
          <p:nvPr>
            <p:ph sz="half" idx="1"/>
          </p:nvPr>
        </p:nvSpPr>
        <p:spPr>
          <a:solidFill>
            <a:srgbClr val="D8FDD3"/>
          </a:solidFill>
        </p:spPr>
        <p:txBody>
          <a:bodyPr>
            <a:noAutofit/>
          </a:bodyPr>
          <a:lstStyle/>
          <a:p>
            <a:pPr marL="342900" lvl="0" indent="-342900">
              <a:lnSpc>
                <a:spcPct val="150000"/>
              </a:lnSpc>
              <a:buClrTx/>
              <a:buSzTx/>
              <a:buFont typeface="Arial" pitchFamily="34" charset="0"/>
              <a:buChar char="•"/>
              <a:defRPr/>
            </a:pPr>
            <a:r>
              <a:rPr lang="en-US" altLang="zh-CN" sz="2400" b="1" dirty="0" smtClean="0">
                <a:latin typeface="华文楷体" pitchFamily="2" charset="-122"/>
                <a:ea typeface="华文楷体" pitchFamily="2" charset="-122"/>
              </a:rPr>
              <a:t>ESI</a:t>
            </a: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离子在液态产生</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有益于热不稳定化合物的分析</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有益于中等到高极性化合物的分析</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有益于大分子（蛋白</a:t>
            </a:r>
            <a:r>
              <a:rPr lang="en-US" altLang="zh-CN" sz="2000" dirty="0" smtClean="0">
                <a:latin typeface="华文楷体" pitchFamily="2" charset="-122"/>
                <a:ea typeface="华文楷体" pitchFamily="2" charset="-122"/>
              </a:rPr>
              <a:t>/</a:t>
            </a:r>
            <a:r>
              <a:rPr lang="zh-CN" altLang="en-US" sz="2000" dirty="0" smtClean="0">
                <a:latin typeface="华文楷体" pitchFamily="2" charset="-122"/>
                <a:ea typeface="华文楷体" pitchFamily="2" charset="-122"/>
              </a:rPr>
              <a:t>多肽）的分析</a:t>
            </a:r>
            <a:endParaRPr lang="en-US" altLang="zh-CN" sz="2000" dirty="0" smtClean="0">
              <a:latin typeface="华文楷体" pitchFamily="2" charset="-122"/>
              <a:ea typeface="华文楷体" pitchFamily="2" charset="-122"/>
            </a:endParaRPr>
          </a:p>
          <a:p>
            <a:pPr>
              <a:lnSpc>
                <a:spcPct val="150000"/>
              </a:lnSpc>
            </a:pPr>
            <a:endParaRPr lang="en-US" altLang="zh-CN" sz="1800" dirty="0" smtClean="0">
              <a:latin typeface="华文楷体" pitchFamily="2" charset="-122"/>
              <a:ea typeface="华文楷体" pitchFamily="2" charset="-122"/>
              <a:cs typeface="Times New Roman" pitchFamily="18" charset="0"/>
            </a:endParaRPr>
          </a:p>
        </p:txBody>
      </p:sp>
      <p:sp>
        <p:nvSpPr>
          <p:cNvPr id="6" name="内容占位符 5"/>
          <p:cNvSpPr>
            <a:spLocks noGrp="1"/>
          </p:cNvSpPr>
          <p:nvPr>
            <p:ph sz="half" idx="2"/>
          </p:nvPr>
        </p:nvSpPr>
        <p:spPr>
          <a:solidFill>
            <a:srgbClr val="F6DDFF"/>
          </a:solidFill>
        </p:spPr>
        <p:txBody>
          <a:bodyPr/>
          <a:lstStyle/>
          <a:p>
            <a:pPr marL="342900" lvl="0" indent="-342900">
              <a:lnSpc>
                <a:spcPct val="150000"/>
              </a:lnSpc>
              <a:buClrTx/>
              <a:buSzTx/>
              <a:buFont typeface="Arial" pitchFamily="34" charset="0"/>
              <a:buChar char="•"/>
              <a:defRPr/>
            </a:pPr>
            <a:r>
              <a:rPr lang="en-US" altLang="zh-CN" sz="2400" b="1" dirty="0" smtClean="0">
                <a:latin typeface="Times New Roman" pitchFamily="18" charset="0"/>
                <a:ea typeface="华文楷体" pitchFamily="2" charset="-122"/>
                <a:cs typeface="Times New Roman" pitchFamily="18" charset="0"/>
              </a:rPr>
              <a:t>APCI</a:t>
            </a: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离子在气态产生</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不利于热不稳定化合物的分析</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有益于低极性到中等极性化合物的分析</a:t>
            </a:r>
            <a:endParaRPr lang="en-US" altLang="zh-CN" sz="2000" dirty="0" smtClean="0">
              <a:latin typeface="华文楷体" pitchFamily="2" charset="-122"/>
              <a:ea typeface="华文楷体" pitchFamily="2" charset="-122"/>
            </a:endParaRPr>
          </a:p>
          <a:p>
            <a:pPr lvl="1" indent="-342900">
              <a:lnSpc>
                <a:spcPct val="150000"/>
              </a:lnSpc>
              <a:buFont typeface="Arial" pitchFamily="34" charset="0"/>
              <a:buChar char="•"/>
            </a:pPr>
            <a:r>
              <a:rPr lang="zh-CN" altLang="en-US" sz="2000" dirty="0" smtClean="0">
                <a:latin typeface="华文楷体" pitchFamily="2" charset="-122"/>
                <a:ea typeface="华文楷体" pitchFamily="2" charset="-122"/>
              </a:rPr>
              <a:t>适合于小分子分析</a:t>
            </a:r>
            <a:endParaRPr lang="zh-CN" altLang="en-US" dirty="0"/>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85828" y="785794"/>
            <a:ext cx="5686436" cy="846980"/>
          </a:xfrm>
        </p:spPr>
        <p:txBody>
          <a:bodyPr>
            <a:normAutofit/>
          </a:bodyPr>
          <a:lstStyle/>
          <a:p>
            <a:pPr algn="l"/>
            <a:r>
              <a:rPr lang="zh-CN" altLang="en-US" sz="4000" dirty="0" smtClean="0">
                <a:latin typeface="华文楷体" pitchFamily="2" charset="-122"/>
                <a:ea typeface="华文楷体" pitchFamily="2" charset="-122"/>
              </a:rPr>
              <a:t>离子源</a:t>
            </a:r>
            <a:endParaRPr lang="zh-CN" altLang="en-US" sz="4000" dirty="0">
              <a:latin typeface="华文楷体" pitchFamily="2" charset="-122"/>
              <a:ea typeface="华文楷体" pitchFamily="2" charset="-122"/>
            </a:endParaRPr>
          </a:p>
        </p:txBody>
      </p:sp>
      <p:pic>
        <p:nvPicPr>
          <p:cNvPr id="4" name="Picture 2"/>
          <p:cNvPicPr>
            <a:picLocks noGrp="1" noChangeAspect="1" noChangeArrowheads="1"/>
          </p:cNvPicPr>
          <p:nvPr>
            <p:ph idx="1"/>
          </p:nvPr>
        </p:nvPicPr>
        <p:blipFill>
          <a:blip r:embed="rId2"/>
          <a:stretch>
            <a:fillRect/>
          </a:stretch>
        </p:blipFill>
        <p:spPr bwMode="auto">
          <a:xfrm>
            <a:off x="1172417" y="1935163"/>
            <a:ext cx="6799165" cy="4389437"/>
          </a:xfrm>
          <a:prstGeom prst="rect">
            <a:avLst/>
          </a:prstGeom>
          <a:noFill/>
          <a:ln w="9525">
            <a:noFill/>
            <a:miter lim="800000"/>
            <a:headEnd/>
            <a:tailEnd/>
          </a:ln>
          <a:effectLst/>
        </p:spPr>
      </p:pic>
      <p:sp>
        <p:nvSpPr>
          <p:cNvPr id="5" name="TextBox 4"/>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85794"/>
            <a:ext cx="8229600" cy="846980"/>
          </a:xfrm>
        </p:spPr>
        <p:txBody>
          <a:bodyPr>
            <a:normAutofit/>
          </a:bodyPr>
          <a:lstStyle/>
          <a:p>
            <a:pPr algn="l"/>
            <a:r>
              <a:rPr lang="zh-CN" altLang="en-US" sz="3600" dirty="0" smtClean="0">
                <a:latin typeface="华文楷体" pitchFamily="2" charset="-122"/>
                <a:ea typeface="华文楷体" pitchFamily="2" charset="-122"/>
                <a:cs typeface="Times New Roman" pitchFamily="18" charset="0"/>
              </a:rPr>
              <a:t>液相色谱</a:t>
            </a:r>
            <a:r>
              <a:rPr lang="en-US" altLang="zh-CN" sz="3600" dirty="0" smtClean="0">
                <a:latin typeface="华文楷体" pitchFamily="2" charset="-122"/>
                <a:ea typeface="华文楷体" pitchFamily="2" charset="-122"/>
                <a:cs typeface="Times New Roman" pitchFamily="18" charset="0"/>
              </a:rPr>
              <a:t>-</a:t>
            </a:r>
            <a:r>
              <a:rPr lang="zh-CN" altLang="en-US" sz="3600" dirty="0" smtClean="0">
                <a:latin typeface="华文楷体" pitchFamily="2" charset="-122"/>
                <a:ea typeface="华文楷体" pitchFamily="2" charset="-122"/>
                <a:cs typeface="Times New Roman" pitchFamily="18" charset="0"/>
              </a:rPr>
              <a:t>质谱联用仪</a:t>
            </a:r>
            <a:endParaRPr lang="zh-CN" altLang="en-US" sz="3600" dirty="0">
              <a:latin typeface="华文楷体" pitchFamily="2" charset="-122"/>
              <a:ea typeface="华文楷体" pitchFamily="2" charset="-122"/>
              <a:cs typeface="Times New Roman" pitchFamily="18" charset="0"/>
            </a:endParaRPr>
          </a:p>
        </p:txBody>
      </p:sp>
      <p:sp>
        <p:nvSpPr>
          <p:cNvPr id="41" name="矩形 40"/>
          <p:cNvSpPr/>
          <p:nvPr/>
        </p:nvSpPr>
        <p:spPr>
          <a:xfrm>
            <a:off x="2857488" y="2130974"/>
            <a:ext cx="4429156" cy="3786214"/>
          </a:xfrm>
          <a:prstGeom prst="rect">
            <a:avLst/>
          </a:prstGeom>
          <a:solidFill>
            <a:schemeClr val="bg1">
              <a:lumMod val="85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华文楷体" pitchFamily="2" charset="-122"/>
              <a:ea typeface="华文楷体" pitchFamily="2" charset="-122"/>
            </a:endParaRPr>
          </a:p>
        </p:txBody>
      </p:sp>
      <p:sp>
        <p:nvSpPr>
          <p:cNvPr id="24" name="矩形 23"/>
          <p:cNvSpPr/>
          <p:nvPr/>
        </p:nvSpPr>
        <p:spPr>
          <a:xfrm>
            <a:off x="500034" y="3916924"/>
            <a:ext cx="857256" cy="4286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FF0000"/>
                </a:solidFill>
                <a:latin typeface="华文楷体" pitchFamily="2" charset="-122"/>
                <a:ea typeface="华文楷体" pitchFamily="2" charset="-122"/>
                <a:cs typeface="Times New Roman" pitchFamily="18" charset="0"/>
              </a:rPr>
              <a:t>LC</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26" name="矩形 25"/>
          <p:cNvSpPr/>
          <p:nvPr/>
        </p:nvSpPr>
        <p:spPr>
          <a:xfrm>
            <a:off x="1785918" y="3488296"/>
            <a:ext cx="857256" cy="128588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rgbClr val="FF0000"/>
                </a:solidFill>
                <a:latin typeface="华文楷体" pitchFamily="2" charset="-122"/>
                <a:ea typeface="华文楷体" pitchFamily="2" charset="-122"/>
                <a:cs typeface="Times New Roman" pitchFamily="18" charset="0"/>
              </a:rPr>
              <a:t>离子源</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28" name="矩形 27"/>
          <p:cNvSpPr/>
          <p:nvPr/>
        </p:nvSpPr>
        <p:spPr>
          <a:xfrm>
            <a:off x="3214678" y="3131106"/>
            <a:ext cx="857256" cy="20002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离子传输系统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1" name="矩形 30"/>
          <p:cNvSpPr/>
          <p:nvPr/>
        </p:nvSpPr>
        <p:spPr>
          <a:xfrm>
            <a:off x="4714876" y="3131106"/>
            <a:ext cx="857256" cy="192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rgbClr val="FF0000"/>
                </a:solidFill>
                <a:latin typeface="华文楷体" pitchFamily="2" charset="-122"/>
                <a:ea typeface="华文楷体" pitchFamily="2" charset="-122"/>
                <a:cs typeface="Times New Roman" pitchFamily="18" charset="0"/>
              </a:rPr>
              <a:t>质量分析器</a:t>
            </a:r>
            <a:endParaRPr lang="zh-CN" altLang="en-US" b="1" dirty="0">
              <a:solidFill>
                <a:srgbClr val="FF0000"/>
              </a:solidFill>
              <a:latin typeface="华文楷体" pitchFamily="2" charset="-122"/>
              <a:ea typeface="华文楷体" pitchFamily="2" charset="-122"/>
              <a:cs typeface="Times New Roman" pitchFamily="18" charset="0"/>
            </a:endParaRPr>
          </a:p>
        </p:txBody>
      </p:sp>
      <p:sp>
        <p:nvSpPr>
          <p:cNvPr id="33" name="矩形 32"/>
          <p:cNvSpPr/>
          <p:nvPr/>
        </p:nvSpPr>
        <p:spPr>
          <a:xfrm>
            <a:off x="6215074" y="3488296"/>
            <a:ext cx="857256" cy="135732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检测器</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4" name="右箭头 33"/>
          <p:cNvSpPr/>
          <p:nvPr/>
        </p:nvSpPr>
        <p:spPr>
          <a:xfrm>
            <a:off x="142872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5" name="右箭头 34"/>
          <p:cNvSpPr/>
          <p:nvPr/>
        </p:nvSpPr>
        <p:spPr>
          <a:xfrm>
            <a:off x="2786050"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6" name="右箭头 35"/>
          <p:cNvSpPr/>
          <p:nvPr/>
        </p:nvSpPr>
        <p:spPr>
          <a:xfrm>
            <a:off x="4286248"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7" name="右箭头 36"/>
          <p:cNvSpPr/>
          <p:nvPr/>
        </p:nvSpPr>
        <p:spPr>
          <a:xfrm>
            <a:off x="578644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38" name="矩形 37"/>
          <p:cNvSpPr/>
          <p:nvPr/>
        </p:nvSpPr>
        <p:spPr>
          <a:xfrm>
            <a:off x="7643834" y="3345420"/>
            <a:ext cx="857256" cy="164307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b="1" dirty="0" smtClean="0">
                <a:solidFill>
                  <a:schemeClr val="tx1"/>
                </a:solidFill>
                <a:latin typeface="华文楷体" pitchFamily="2" charset="-122"/>
                <a:ea typeface="华文楷体" pitchFamily="2" charset="-122"/>
                <a:cs typeface="Times New Roman" pitchFamily="18" charset="0"/>
              </a:rPr>
              <a:t>数据系统</a:t>
            </a:r>
            <a:endParaRPr lang="zh-CN" altLang="en-US" b="1" dirty="0">
              <a:solidFill>
                <a:schemeClr val="tx1"/>
              </a:solidFill>
              <a:latin typeface="华文楷体" pitchFamily="2" charset="-122"/>
              <a:ea typeface="华文楷体" pitchFamily="2" charset="-122"/>
              <a:cs typeface="Times New Roman" pitchFamily="18" charset="0"/>
            </a:endParaRPr>
          </a:p>
        </p:txBody>
      </p:sp>
      <p:sp>
        <p:nvSpPr>
          <p:cNvPr id="39" name="右箭头 38"/>
          <p:cNvSpPr/>
          <p:nvPr/>
        </p:nvSpPr>
        <p:spPr>
          <a:xfrm>
            <a:off x="7215206" y="4131238"/>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华文楷体" pitchFamily="2" charset="-122"/>
              <a:ea typeface="华文楷体" pitchFamily="2" charset="-122"/>
              <a:cs typeface="Times New Roman" pitchFamily="18" charset="0"/>
            </a:endParaRPr>
          </a:p>
        </p:txBody>
      </p:sp>
      <p:sp>
        <p:nvSpPr>
          <p:cNvPr id="42" name="矩形 41"/>
          <p:cNvSpPr/>
          <p:nvPr/>
        </p:nvSpPr>
        <p:spPr>
          <a:xfrm>
            <a:off x="4500562" y="2416726"/>
            <a:ext cx="1107996" cy="369332"/>
          </a:xfrm>
          <a:prstGeom prst="rect">
            <a:avLst/>
          </a:prstGeom>
        </p:spPr>
        <p:txBody>
          <a:bodyPr wrap="none">
            <a:spAutoFit/>
          </a:bodyPr>
          <a:lstStyle/>
          <a:p>
            <a:r>
              <a:rPr lang="zh-CN" altLang="en-US" b="1" dirty="0" smtClean="0">
                <a:latin typeface="华文楷体" pitchFamily="2" charset="-122"/>
                <a:ea typeface="华文楷体" pitchFamily="2" charset="-122"/>
              </a:rPr>
              <a:t>真空系统</a:t>
            </a:r>
            <a:endParaRPr lang="zh-CN" altLang="en-US" b="1" dirty="0">
              <a:latin typeface="华文楷体" pitchFamily="2" charset="-122"/>
              <a:ea typeface="华文楷体" pitchFamily="2" charset="-122"/>
            </a:endParaRPr>
          </a:p>
        </p:txBody>
      </p:sp>
      <p:sp>
        <p:nvSpPr>
          <p:cNvPr id="43" name="矩形 42"/>
          <p:cNvSpPr/>
          <p:nvPr/>
        </p:nvSpPr>
        <p:spPr>
          <a:xfrm>
            <a:off x="1071538" y="5643578"/>
            <a:ext cx="646331" cy="369332"/>
          </a:xfrm>
          <a:prstGeom prst="rect">
            <a:avLst/>
          </a:prstGeom>
        </p:spPr>
        <p:txBody>
          <a:bodyPr wrap="none">
            <a:spAutoFit/>
          </a:bodyPr>
          <a:lstStyle/>
          <a:p>
            <a:r>
              <a:rPr lang="zh-CN" altLang="en-US" b="1" dirty="0" smtClean="0">
                <a:latin typeface="华文楷体" pitchFamily="2" charset="-122"/>
                <a:ea typeface="华文楷体" pitchFamily="2" charset="-122"/>
              </a:rPr>
              <a:t>大气</a:t>
            </a:r>
            <a:endParaRPr lang="zh-CN" altLang="en-US" b="1" dirty="0">
              <a:latin typeface="华文楷体" pitchFamily="2" charset="-122"/>
              <a:ea typeface="华文楷体" pitchFamily="2" charset="-122"/>
            </a:endParaRPr>
          </a:p>
        </p:txBody>
      </p:sp>
      <p:sp>
        <p:nvSpPr>
          <p:cNvPr id="18" name="TextBox 17"/>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428604"/>
            <a:ext cx="6257940" cy="846980"/>
          </a:xfrm>
        </p:spPr>
        <p:txBody>
          <a:bodyPr>
            <a:normAutofit/>
          </a:bodyPr>
          <a:lstStyle/>
          <a:p>
            <a:r>
              <a:rPr lang="zh-CN" altLang="en-US" sz="3600" dirty="0" smtClean="0">
                <a:latin typeface="华文楷体" pitchFamily="2" charset="-122"/>
                <a:ea typeface="华文楷体" pitchFamily="2" charset="-122"/>
              </a:rPr>
              <a:t>质量分析器</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57200" y="1357298"/>
            <a:ext cx="8229600" cy="5072098"/>
          </a:xfrm>
        </p:spPr>
        <p:txBody>
          <a:bodyPr>
            <a:noAutofit/>
          </a:bodyPr>
          <a:lstStyle/>
          <a:p>
            <a:pPr>
              <a:spcBef>
                <a:spcPts val="800"/>
              </a:spcBef>
            </a:pPr>
            <a:r>
              <a:rPr lang="zh-CN" altLang="zh-CN" sz="2400" dirty="0" smtClean="0">
                <a:latin typeface="Times New Roman" pitchFamily="18" charset="0"/>
                <a:ea typeface="华文楷体" pitchFamily="2" charset="-122"/>
                <a:cs typeface="Times New Roman" pitchFamily="18" charset="0"/>
              </a:rPr>
              <a:t>质量分析器的作用</a:t>
            </a:r>
            <a:endParaRPr lang="en-US" altLang="zh-CN" sz="2400" dirty="0" smtClean="0">
              <a:latin typeface="Times New Roman" pitchFamily="18" charset="0"/>
              <a:ea typeface="华文楷体" pitchFamily="2" charset="-122"/>
              <a:cs typeface="Times New Roman" pitchFamily="18" charset="0"/>
            </a:endParaRPr>
          </a:p>
          <a:p>
            <a:pPr lvl="1">
              <a:spcBef>
                <a:spcPts val="800"/>
              </a:spcBef>
            </a:pPr>
            <a:r>
              <a:rPr lang="zh-CN" altLang="zh-CN" sz="2200" dirty="0" smtClean="0">
                <a:latin typeface="Times New Roman" pitchFamily="18" charset="0"/>
                <a:ea typeface="华文楷体" pitchFamily="2" charset="-122"/>
                <a:cs typeface="Times New Roman" pitchFamily="18" charset="0"/>
              </a:rPr>
              <a:t>将离子源产生的离子按</a:t>
            </a:r>
            <a:r>
              <a:rPr lang="en-US" altLang="zh-CN" sz="2200" i="1" dirty="0" smtClean="0">
                <a:latin typeface="Times New Roman" pitchFamily="18" charset="0"/>
                <a:ea typeface="华文楷体" pitchFamily="2" charset="-122"/>
                <a:cs typeface="Times New Roman" pitchFamily="18" charset="0"/>
              </a:rPr>
              <a:t>m/z</a:t>
            </a:r>
            <a:r>
              <a:rPr lang="zh-CN" altLang="zh-CN" sz="2200" dirty="0" smtClean="0">
                <a:latin typeface="Times New Roman" pitchFamily="18" charset="0"/>
                <a:ea typeface="华文楷体" pitchFamily="2" charset="-122"/>
                <a:cs typeface="Times New Roman" pitchFamily="18" charset="0"/>
              </a:rPr>
              <a:t>顺序分开并排列成谱</a:t>
            </a:r>
            <a:endParaRPr lang="en-US" altLang="zh-CN" sz="2200" dirty="0" smtClean="0">
              <a:latin typeface="Times New Roman" pitchFamily="18" charset="0"/>
              <a:ea typeface="华文楷体" pitchFamily="2" charset="-122"/>
              <a:cs typeface="Times New Roman" pitchFamily="18" charset="0"/>
            </a:endParaRPr>
          </a:p>
          <a:p>
            <a:pPr>
              <a:spcBef>
                <a:spcPts val="800"/>
              </a:spcBef>
            </a:pPr>
            <a:r>
              <a:rPr lang="zh-CN" altLang="en-US" sz="2400" dirty="0" smtClean="0">
                <a:latin typeface="Times New Roman" pitchFamily="18" charset="0"/>
                <a:ea typeface="华文楷体" pitchFamily="2" charset="-122"/>
                <a:cs typeface="Times New Roman" pitchFamily="18" charset="0"/>
              </a:rPr>
              <a:t>主要技术参数</a:t>
            </a:r>
            <a:endParaRPr lang="en-US" altLang="zh-CN" sz="2400" dirty="0" smtClean="0">
              <a:latin typeface="Times New Roman" pitchFamily="18" charset="0"/>
              <a:ea typeface="华文楷体" pitchFamily="2" charset="-122"/>
              <a:cs typeface="Times New Roman" pitchFamily="18" charset="0"/>
            </a:endParaRPr>
          </a:p>
          <a:p>
            <a:pPr lvl="1">
              <a:spcBef>
                <a:spcPts val="800"/>
              </a:spcBef>
            </a:pPr>
            <a:r>
              <a:rPr lang="zh-CN" altLang="en-US" sz="2200" dirty="0" smtClean="0">
                <a:latin typeface="Times New Roman" pitchFamily="18" charset="0"/>
                <a:ea typeface="华文楷体" pitchFamily="2" charset="-122"/>
                <a:cs typeface="Times New Roman" pitchFamily="18" charset="0"/>
              </a:rPr>
              <a:t>所能测定的质荷比范围</a:t>
            </a:r>
            <a:endParaRPr lang="en-US" altLang="zh-CN" sz="2200" dirty="0" smtClean="0">
              <a:latin typeface="Times New Roman" pitchFamily="18" charset="0"/>
              <a:ea typeface="华文楷体" pitchFamily="2" charset="-122"/>
              <a:cs typeface="Times New Roman" pitchFamily="18" charset="0"/>
            </a:endParaRPr>
          </a:p>
          <a:p>
            <a:pPr lvl="1">
              <a:spcBef>
                <a:spcPts val="800"/>
              </a:spcBef>
            </a:pPr>
            <a:r>
              <a:rPr lang="zh-CN" altLang="en-US" sz="2200" dirty="0" smtClean="0">
                <a:latin typeface="Times New Roman" pitchFamily="18" charset="0"/>
                <a:ea typeface="华文楷体" pitchFamily="2" charset="-122"/>
                <a:cs typeface="Times New Roman" pitchFamily="18" charset="0"/>
              </a:rPr>
              <a:t>分辨率</a:t>
            </a:r>
            <a:endParaRPr lang="en-US" altLang="zh-CN" sz="2200" dirty="0" smtClean="0">
              <a:latin typeface="Times New Roman" pitchFamily="18" charset="0"/>
              <a:ea typeface="华文楷体" pitchFamily="2" charset="-122"/>
              <a:cs typeface="Times New Roman" pitchFamily="18" charset="0"/>
            </a:endParaRPr>
          </a:p>
          <a:p>
            <a:pPr>
              <a:spcBef>
                <a:spcPts val="800"/>
              </a:spcBef>
            </a:pPr>
            <a:r>
              <a:rPr lang="zh-CN" altLang="en-US" sz="2400" dirty="0" smtClean="0">
                <a:latin typeface="Times New Roman" pitchFamily="18" charset="0"/>
                <a:ea typeface="华文楷体" pitchFamily="2" charset="-122"/>
                <a:cs typeface="Times New Roman" pitchFamily="18" charset="0"/>
              </a:rPr>
              <a:t>质量分析器的种类</a:t>
            </a:r>
            <a:endParaRPr lang="en-US" altLang="zh-CN" sz="2400" dirty="0" smtClean="0">
              <a:latin typeface="Times New Roman" pitchFamily="18" charset="0"/>
              <a:ea typeface="华文楷体" pitchFamily="2" charset="-122"/>
              <a:cs typeface="Times New Roman" pitchFamily="18" charset="0"/>
            </a:endParaRPr>
          </a:p>
          <a:p>
            <a:pPr lvl="1">
              <a:spcBef>
                <a:spcPts val="800"/>
              </a:spcBef>
            </a:pPr>
            <a:r>
              <a:rPr lang="zh-CN" altLang="en-US" sz="2200" b="1" dirty="0" smtClean="0">
                <a:solidFill>
                  <a:srgbClr val="FF0000"/>
                </a:solidFill>
                <a:latin typeface="Times New Roman" pitchFamily="18" charset="0"/>
                <a:ea typeface="华文楷体" pitchFamily="2" charset="-122"/>
                <a:cs typeface="Times New Roman" pitchFamily="18" charset="0"/>
              </a:rPr>
              <a:t>四极杆分析器</a:t>
            </a:r>
            <a:r>
              <a:rPr lang="zh-CN" altLang="en-US" sz="2200" dirty="0" smtClean="0">
                <a:latin typeface="Times New Roman" pitchFamily="18" charset="0"/>
                <a:ea typeface="华文楷体" pitchFamily="2" charset="-122"/>
                <a:cs typeface="Times New Roman" pitchFamily="18" charset="0"/>
              </a:rPr>
              <a:t>（</a:t>
            </a:r>
            <a:r>
              <a:rPr lang="en-US" altLang="zh-CN" sz="2200" dirty="0" err="1" smtClean="0">
                <a:latin typeface="Times New Roman" pitchFamily="18" charset="0"/>
                <a:ea typeface="华文楷体" pitchFamily="2" charset="-122"/>
                <a:cs typeface="Times New Roman" pitchFamily="18" charset="0"/>
              </a:rPr>
              <a:t>Quadrupole</a:t>
            </a:r>
            <a:r>
              <a:rPr lang="zh-CN" altLang="en-US" sz="2200" dirty="0" smtClean="0">
                <a:latin typeface="Times New Roman" pitchFamily="18" charset="0"/>
                <a:ea typeface="华文楷体" pitchFamily="2" charset="-122"/>
                <a:cs typeface="Times New Roman" pitchFamily="18" charset="0"/>
              </a:rPr>
              <a:t>）</a:t>
            </a:r>
            <a:endParaRPr lang="en-US" altLang="zh-CN" sz="2200" dirty="0" smtClean="0">
              <a:latin typeface="Times New Roman" pitchFamily="18" charset="0"/>
              <a:ea typeface="华文楷体" pitchFamily="2" charset="-122"/>
              <a:cs typeface="Times New Roman" pitchFamily="18" charset="0"/>
            </a:endParaRPr>
          </a:p>
          <a:p>
            <a:pPr lvl="1">
              <a:spcBef>
                <a:spcPts val="800"/>
              </a:spcBef>
            </a:pPr>
            <a:r>
              <a:rPr lang="zh-CN" altLang="en-US" sz="2200" b="1" dirty="0" smtClean="0">
                <a:solidFill>
                  <a:srgbClr val="FF0000"/>
                </a:solidFill>
                <a:latin typeface="Times New Roman" pitchFamily="18" charset="0"/>
                <a:ea typeface="华文楷体" pitchFamily="2" charset="-122"/>
                <a:cs typeface="Times New Roman" pitchFamily="18" charset="0"/>
              </a:rPr>
              <a:t>离子阱分析器</a:t>
            </a:r>
            <a:r>
              <a:rPr lang="zh-CN" altLang="en-US" sz="2200" dirty="0" smtClean="0">
                <a:latin typeface="Times New Roman" pitchFamily="18" charset="0"/>
                <a:ea typeface="华文楷体" pitchFamily="2" charset="-122"/>
                <a:cs typeface="Times New Roman" pitchFamily="18" charset="0"/>
              </a:rPr>
              <a:t>（</a:t>
            </a:r>
            <a:r>
              <a:rPr lang="en-US" altLang="zh-CN" sz="2200" dirty="0" smtClean="0">
                <a:latin typeface="Times New Roman" pitchFamily="18" charset="0"/>
                <a:ea typeface="华文楷体" pitchFamily="2" charset="-122"/>
                <a:cs typeface="Times New Roman" pitchFamily="18" charset="0"/>
              </a:rPr>
              <a:t>Ion trap</a:t>
            </a:r>
            <a:r>
              <a:rPr lang="zh-CN" altLang="en-US" sz="2200" dirty="0" smtClean="0">
                <a:latin typeface="Times New Roman" pitchFamily="18" charset="0"/>
                <a:ea typeface="华文楷体" pitchFamily="2" charset="-122"/>
                <a:cs typeface="Times New Roman" pitchFamily="18" charset="0"/>
              </a:rPr>
              <a:t>）</a:t>
            </a:r>
            <a:endParaRPr lang="en-US" altLang="zh-CN" sz="2200" dirty="0" smtClean="0">
              <a:latin typeface="Times New Roman" pitchFamily="18" charset="0"/>
              <a:ea typeface="华文楷体" pitchFamily="2" charset="-122"/>
              <a:cs typeface="Times New Roman" pitchFamily="18" charset="0"/>
            </a:endParaRPr>
          </a:p>
          <a:p>
            <a:pPr lvl="1">
              <a:spcBef>
                <a:spcPts val="800"/>
              </a:spcBef>
            </a:pPr>
            <a:r>
              <a:rPr lang="zh-CN" altLang="en-US" sz="2200" dirty="0" smtClean="0">
                <a:latin typeface="Times New Roman" pitchFamily="18" charset="0"/>
                <a:ea typeface="华文楷体" pitchFamily="2" charset="-122"/>
                <a:cs typeface="Times New Roman" pitchFamily="18" charset="0"/>
              </a:rPr>
              <a:t>扇形磁分析器</a:t>
            </a:r>
            <a:endParaRPr lang="en-US" altLang="zh-CN" sz="2200" dirty="0" smtClean="0">
              <a:latin typeface="Times New Roman" pitchFamily="18" charset="0"/>
              <a:ea typeface="华文楷体" pitchFamily="2" charset="-122"/>
              <a:cs typeface="Times New Roman" pitchFamily="18" charset="0"/>
            </a:endParaRPr>
          </a:p>
          <a:p>
            <a:pPr lvl="1">
              <a:spcBef>
                <a:spcPts val="800"/>
              </a:spcBef>
            </a:pPr>
            <a:r>
              <a:rPr lang="zh-CN" altLang="en-US" sz="2200" dirty="0" smtClean="0">
                <a:latin typeface="Times New Roman" pitchFamily="18" charset="0"/>
                <a:ea typeface="华文楷体" pitchFamily="2" charset="-122"/>
                <a:cs typeface="Times New Roman" pitchFamily="18" charset="0"/>
              </a:rPr>
              <a:t>飞行时间分析器（</a:t>
            </a:r>
            <a:r>
              <a:rPr lang="en-US" altLang="zh-CN" sz="2200" dirty="0" smtClean="0">
                <a:latin typeface="Times New Roman" pitchFamily="18" charset="0"/>
                <a:ea typeface="华文楷体" pitchFamily="2" charset="-122"/>
                <a:cs typeface="Times New Roman" pitchFamily="18" charset="0"/>
              </a:rPr>
              <a:t>TOF)</a:t>
            </a:r>
          </a:p>
          <a:p>
            <a:pPr lvl="1">
              <a:spcBef>
                <a:spcPts val="800"/>
              </a:spcBef>
            </a:pPr>
            <a:r>
              <a:rPr lang="zh-CN" altLang="en-US" sz="2200" dirty="0" smtClean="0">
                <a:latin typeface="Times New Roman" pitchFamily="18" charset="0"/>
                <a:ea typeface="华文楷体" pitchFamily="2" charset="-122"/>
                <a:cs typeface="Times New Roman" pitchFamily="18" charset="0"/>
              </a:rPr>
              <a:t>傅里叶离子回旋共振变换分析器</a:t>
            </a:r>
            <a:endParaRPr lang="en-US" altLang="zh-CN" sz="2200" dirty="0" smtClean="0">
              <a:latin typeface="Times New Roman" pitchFamily="18" charset="0"/>
              <a:ea typeface="华文楷体" pitchFamily="2" charset="-122"/>
              <a:cs typeface="Times New Roman" pitchFamily="18" charset="0"/>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grpSp>
        <p:nvGrpSpPr>
          <p:cNvPr id="5" name="组合 4"/>
          <p:cNvGrpSpPr/>
          <p:nvPr/>
        </p:nvGrpSpPr>
        <p:grpSpPr>
          <a:xfrm>
            <a:off x="5000628" y="3501008"/>
            <a:ext cx="3857652" cy="2592288"/>
            <a:chOff x="5000628" y="3501008"/>
            <a:chExt cx="3857652" cy="2592288"/>
          </a:xfrm>
        </p:grpSpPr>
        <p:sp>
          <p:nvSpPr>
            <p:cNvPr id="6" name="圆角矩形标注 5"/>
            <p:cNvSpPr/>
            <p:nvPr/>
          </p:nvSpPr>
          <p:spPr>
            <a:xfrm>
              <a:off x="5214942" y="3501008"/>
              <a:ext cx="3429024" cy="856686"/>
            </a:xfrm>
            <a:prstGeom prst="wedgeRoundRectCallout">
              <a:avLst>
                <a:gd name="adj1" fmla="val -68845"/>
                <a:gd name="adj2" fmla="val 52662"/>
                <a:gd name="adj3" fmla="val 16667"/>
              </a:avLst>
            </a:prstGeom>
            <a:solidFill>
              <a:srgbClr val="D8C5FF"/>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0000FF"/>
                  </a:solidFill>
                  <a:latin typeface="华文楷体" pitchFamily="2" charset="-122"/>
                  <a:ea typeface="华文楷体" pitchFamily="2" charset="-122"/>
                </a:rPr>
                <a:t>对选择离子分析具有较高的灵敏度</a:t>
              </a:r>
              <a:endParaRPr lang="zh-CN" altLang="en-US" sz="2000" dirty="0">
                <a:solidFill>
                  <a:srgbClr val="0000FF"/>
                </a:solidFill>
                <a:latin typeface="华文楷体" pitchFamily="2" charset="-122"/>
                <a:ea typeface="华文楷体" pitchFamily="2" charset="-122"/>
              </a:endParaRPr>
            </a:p>
          </p:txBody>
        </p:sp>
        <p:sp>
          <p:nvSpPr>
            <p:cNvPr id="7" name="圆角矩形标注 6"/>
            <p:cNvSpPr/>
            <p:nvPr/>
          </p:nvSpPr>
          <p:spPr>
            <a:xfrm>
              <a:off x="5000628" y="5000636"/>
              <a:ext cx="3857652" cy="1092660"/>
            </a:xfrm>
            <a:prstGeom prst="wedgeRoundRectCallout">
              <a:avLst>
                <a:gd name="adj1" fmla="val -67516"/>
                <a:gd name="adj2" fmla="val -73683"/>
                <a:gd name="adj3" fmla="val 16667"/>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0000FF"/>
                  </a:solidFill>
                  <a:latin typeface="Times New Roman" pitchFamily="18" charset="0"/>
                  <a:ea typeface="华文楷体" pitchFamily="2" charset="-122"/>
                  <a:cs typeface="Times New Roman" pitchFamily="18" charset="0"/>
                </a:rPr>
                <a:t>在全扫描模式下仍然具有较高灵敏度；可实现多级质谱</a:t>
              </a:r>
              <a:r>
                <a:rPr lang="en-US" altLang="zh-CN" sz="2000" dirty="0" smtClean="0">
                  <a:solidFill>
                    <a:srgbClr val="0000FF"/>
                  </a:solidFill>
                  <a:latin typeface="Times New Roman" pitchFamily="18" charset="0"/>
                  <a:ea typeface="华文楷体" pitchFamily="2" charset="-122"/>
                  <a:cs typeface="Times New Roman" pitchFamily="18" charset="0"/>
                </a:rPr>
                <a:t>(</a:t>
              </a:r>
              <a:r>
                <a:rPr lang="en-US" altLang="zh-CN" sz="2000" dirty="0" err="1" smtClean="0">
                  <a:solidFill>
                    <a:srgbClr val="0000FF"/>
                  </a:solidFill>
                  <a:latin typeface="Times New Roman" pitchFamily="18" charset="0"/>
                  <a:ea typeface="华文楷体" pitchFamily="2" charset="-122"/>
                  <a:cs typeface="Times New Roman" pitchFamily="18" charset="0"/>
                </a:rPr>
                <a:t>MSn</a:t>
              </a:r>
              <a:r>
                <a:rPr lang="en-US" altLang="zh-CN" sz="2000" dirty="0" smtClean="0">
                  <a:solidFill>
                    <a:srgbClr val="0000FF"/>
                  </a:solidFill>
                  <a:latin typeface="Times New Roman" pitchFamily="18" charset="0"/>
                  <a:ea typeface="华文楷体" pitchFamily="2" charset="-122"/>
                  <a:cs typeface="Times New Roman" pitchFamily="18" charset="0"/>
                </a:rPr>
                <a:t>)</a:t>
              </a:r>
              <a:r>
                <a:rPr lang="zh-CN" altLang="en-US" sz="2000" dirty="0" smtClean="0">
                  <a:solidFill>
                    <a:srgbClr val="0000FF"/>
                  </a:solidFill>
                  <a:latin typeface="Times New Roman" pitchFamily="18" charset="0"/>
                  <a:ea typeface="华文楷体" pitchFamily="2" charset="-122"/>
                  <a:cs typeface="Times New Roman" pitchFamily="18" charset="0"/>
                </a:rPr>
                <a:t>的功能</a:t>
              </a:r>
              <a:endParaRPr lang="zh-CN" altLang="en-US" sz="2000" dirty="0">
                <a:solidFill>
                  <a:srgbClr val="0000FF"/>
                </a:solidFill>
                <a:latin typeface="Times New Roman" pitchFamily="18" charset="0"/>
                <a:ea typeface="华文楷体" pitchFamily="2" charset="-122"/>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642918"/>
            <a:ext cx="6257940" cy="846980"/>
          </a:xfrm>
        </p:spPr>
        <p:txBody>
          <a:bodyPr>
            <a:normAutofit/>
          </a:bodyPr>
          <a:lstStyle/>
          <a:p>
            <a:r>
              <a:rPr lang="zh-CN" altLang="en-US" sz="3600" dirty="0" smtClean="0">
                <a:latin typeface="华文楷体" pitchFamily="2" charset="-122"/>
                <a:ea typeface="华文楷体" pitchFamily="2" charset="-122"/>
              </a:rPr>
              <a:t>单级质谱和串联质谱</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540996" y="1700808"/>
            <a:ext cx="8229600" cy="2592288"/>
          </a:xfrm>
        </p:spPr>
        <p:txBody>
          <a:bodyPr>
            <a:noAutofit/>
          </a:bodyPr>
          <a:lstStyle/>
          <a:p>
            <a:pPr lvl="0">
              <a:lnSpc>
                <a:spcPct val="150000"/>
              </a:lnSpc>
              <a:buClr>
                <a:srgbClr val="0070C0"/>
              </a:buClr>
              <a:buSzPct val="60000"/>
              <a:buFont typeface="Wingdings" pitchFamily="2" charset="2"/>
              <a:buChar char="l"/>
              <a:defRPr/>
            </a:pPr>
            <a:r>
              <a:rPr lang="zh-CN" altLang="en-US" sz="2400" dirty="0" smtClean="0">
                <a:latin typeface="华文楷体" pitchFamily="2" charset="-122"/>
                <a:ea typeface="华文楷体" pitchFamily="2" charset="-122"/>
              </a:rPr>
              <a:t>单级质谱：</a:t>
            </a:r>
            <a:r>
              <a:rPr lang="en-US" altLang="zh-CN" sz="2400" dirty="0" smtClean="0">
                <a:latin typeface="华文楷体" pitchFamily="2" charset="-122"/>
                <a:ea typeface="华文楷体" pitchFamily="2" charset="-122"/>
              </a:rPr>
              <a:t>LC-MS, LC-TOF</a:t>
            </a:r>
          </a:p>
          <a:p>
            <a:pPr>
              <a:lnSpc>
                <a:spcPct val="150000"/>
              </a:lnSpc>
              <a:buClr>
                <a:srgbClr val="0070C0"/>
              </a:buClr>
              <a:buSzPct val="60000"/>
              <a:buFont typeface="Wingdings" pitchFamily="2" charset="2"/>
              <a:buChar char="l"/>
              <a:defRPr/>
            </a:pPr>
            <a:r>
              <a:rPr lang="zh-CN" altLang="en-US" sz="2400" dirty="0">
                <a:latin typeface="华文楷体" pitchFamily="2" charset="-122"/>
                <a:ea typeface="华文楷体" pitchFamily="2" charset="-122"/>
              </a:rPr>
              <a:t>串联质</a:t>
            </a:r>
            <a:r>
              <a:rPr lang="zh-CN" altLang="en-US" sz="2400" dirty="0" smtClean="0">
                <a:latin typeface="华文楷体" pitchFamily="2" charset="-122"/>
                <a:ea typeface="华文楷体" pitchFamily="2" charset="-122"/>
              </a:rPr>
              <a:t>谱</a:t>
            </a:r>
            <a:endParaRPr lang="en-US" altLang="zh-CN" sz="2400" dirty="0" smtClean="0">
              <a:latin typeface="华文楷体" pitchFamily="2" charset="-122"/>
              <a:ea typeface="华文楷体" pitchFamily="2" charset="-122"/>
            </a:endParaRPr>
          </a:p>
          <a:p>
            <a:pPr lvl="1">
              <a:lnSpc>
                <a:spcPct val="150000"/>
              </a:lnSpc>
              <a:buClr>
                <a:srgbClr val="0070C0"/>
              </a:buClr>
              <a:buSzPct val="60000"/>
              <a:buFont typeface="Wingdings" pitchFamily="2" charset="2"/>
              <a:buChar char="l"/>
              <a:defRPr/>
            </a:pPr>
            <a:r>
              <a:rPr lang="zh-CN" altLang="en-US" sz="2200" dirty="0">
                <a:latin typeface="华文楷体" pitchFamily="2" charset="-122"/>
                <a:ea typeface="华文楷体" pitchFamily="2" charset="-122"/>
              </a:rPr>
              <a:t>空间串联质谱：</a:t>
            </a:r>
            <a:r>
              <a:rPr lang="en-US" altLang="zh-CN" sz="2200" b="1" dirty="0">
                <a:solidFill>
                  <a:srgbClr val="FF0000"/>
                </a:solidFill>
                <a:latin typeface="华文楷体" pitchFamily="2" charset="-122"/>
                <a:ea typeface="华文楷体" pitchFamily="2" charset="-122"/>
              </a:rPr>
              <a:t>LC-</a:t>
            </a:r>
            <a:r>
              <a:rPr lang="en-US" altLang="zh-CN" sz="2200" b="1" dirty="0" err="1">
                <a:solidFill>
                  <a:srgbClr val="FF0000"/>
                </a:solidFill>
                <a:latin typeface="华文楷体" pitchFamily="2" charset="-122"/>
                <a:ea typeface="华文楷体" pitchFamily="2" charset="-122"/>
              </a:rPr>
              <a:t>QqQ</a:t>
            </a:r>
            <a:r>
              <a:rPr lang="en-US" altLang="zh-CN" sz="2200" dirty="0">
                <a:latin typeface="华文楷体" pitchFamily="2" charset="-122"/>
                <a:ea typeface="华文楷体" pitchFamily="2" charset="-122"/>
              </a:rPr>
              <a:t>, LC-Q-TOF, LC-IT-TOF, </a:t>
            </a:r>
            <a:r>
              <a:rPr lang="en-US" altLang="zh-CN" sz="2200" dirty="0" smtClean="0">
                <a:latin typeface="华文楷体" pitchFamily="2" charset="-122"/>
                <a:ea typeface="华文楷体" pitchFamily="2" charset="-122"/>
              </a:rPr>
              <a:t>LC-Q-IT</a:t>
            </a:r>
          </a:p>
          <a:p>
            <a:pPr lvl="1">
              <a:lnSpc>
                <a:spcPct val="150000"/>
              </a:lnSpc>
              <a:buClr>
                <a:srgbClr val="0070C0"/>
              </a:buClr>
              <a:buSzPct val="60000"/>
              <a:buFont typeface="Wingdings" pitchFamily="2" charset="2"/>
              <a:buChar char="l"/>
              <a:defRPr/>
            </a:pPr>
            <a:r>
              <a:rPr lang="zh-CN" altLang="en-US" sz="2200" dirty="0">
                <a:latin typeface="华文楷体" pitchFamily="2" charset="-122"/>
                <a:ea typeface="华文楷体" pitchFamily="2" charset="-122"/>
              </a:rPr>
              <a:t>时间串联质谱：</a:t>
            </a:r>
            <a:r>
              <a:rPr lang="en-US" altLang="zh-CN" sz="2200" dirty="0" smtClean="0">
                <a:latin typeface="华文楷体" pitchFamily="2" charset="-122"/>
                <a:ea typeface="华文楷体" pitchFamily="2" charset="-122"/>
              </a:rPr>
              <a:t>LC-ITMS</a:t>
            </a: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grpSp>
        <p:nvGrpSpPr>
          <p:cNvPr id="8" name="组合 7"/>
          <p:cNvGrpSpPr/>
          <p:nvPr/>
        </p:nvGrpSpPr>
        <p:grpSpPr>
          <a:xfrm>
            <a:off x="1535220" y="4365104"/>
            <a:ext cx="6215106" cy="1940968"/>
            <a:chOff x="1643042" y="4357694"/>
            <a:chExt cx="6215106" cy="1940968"/>
          </a:xfrm>
        </p:grpSpPr>
        <p:grpSp>
          <p:nvGrpSpPr>
            <p:cNvPr id="9" name="Group 4"/>
            <p:cNvGrpSpPr>
              <a:grpSpLocks/>
            </p:cNvGrpSpPr>
            <p:nvPr/>
          </p:nvGrpSpPr>
          <p:grpSpPr bwMode="auto">
            <a:xfrm>
              <a:off x="1643042" y="5000636"/>
              <a:ext cx="6215106" cy="609600"/>
              <a:chOff x="1056" y="3168"/>
              <a:chExt cx="2880" cy="144"/>
            </a:xfrm>
          </p:grpSpPr>
          <p:sp>
            <p:nvSpPr>
              <p:cNvPr id="16" name="Rectangle 5"/>
              <p:cNvSpPr>
                <a:spLocks noChangeArrowheads="1"/>
              </p:cNvSpPr>
              <p:nvPr/>
            </p:nvSpPr>
            <p:spPr bwMode="auto">
              <a:xfrm>
                <a:off x="1056" y="3168"/>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17" name="Rectangle 6"/>
              <p:cNvSpPr>
                <a:spLocks noChangeArrowheads="1"/>
              </p:cNvSpPr>
              <p:nvPr/>
            </p:nvSpPr>
            <p:spPr bwMode="auto">
              <a:xfrm>
                <a:off x="1056" y="3264"/>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18" name="Rectangle 7"/>
              <p:cNvSpPr>
                <a:spLocks noChangeArrowheads="1"/>
              </p:cNvSpPr>
              <p:nvPr/>
            </p:nvSpPr>
            <p:spPr bwMode="auto">
              <a:xfrm>
                <a:off x="2064" y="3168"/>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19" name="Rectangle 8"/>
              <p:cNvSpPr>
                <a:spLocks noChangeArrowheads="1"/>
              </p:cNvSpPr>
              <p:nvPr/>
            </p:nvSpPr>
            <p:spPr bwMode="auto">
              <a:xfrm>
                <a:off x="2064" y="3264"/>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20" name="Rectangle 9"/>
              <p:cNvSpPr>
                <a:spLocks noChangeArrowheads="1"/>
              </p:cNvSpPr>
              <p:nvPr/>
            </p:nvSpPr>
            <p:spPr bwMode="auto">
              <a:xfrm>
                <a:off x="3072" y="3168"/>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21" name="Rectangle 10"/>
              <p:cNvSpPr>
                <a:spLocks noChangeArrowheads="1"/>
              </p:cNvSpPr>
              <p:nvPr/>
            </p:nvSpPr>
            <p:spPr bwMode="auto">
              <a:xfrm>
                <a:off x="3072" y="3264"/>
                <a:ext cx="864" cy="48"/>
              </a:xfrm>
              <a:prstGeom prst="rect">
                <a:avLst/>
              </a:prstGeom>
              <a:solidFill>
                <a:schemeClr val="accent1"/>
              </a:solidFill>
              <a:ln w="9525">
                <a:solidFill>
                  <a:schemeClr val="tx1"/>
                </a:solidFill>
                <a:miter lim="800000"/>
                <a:headEnd/>
                <a:tailEnd/>
              </a:ln>
              <a:effectLst/>
            </p:spPr>
            <p:txBody>
              <a:bodyPr wrap="none" anchor="ctr"/>
              <a:lstStyle/>
              <a:p>
                <a:endParaRPr lang="zh-CN" altLang="en-US"/>
              </a:p>
            </p:txBody>
          </p:sp>
        </p:grpSp>
        <p:sp>
          <p:nvSpPr>
            <p:cNvPr id="10" name="矩形 9"/>
            <p:cNvSpPr/>
            <p:nvPr/>
          </p:nvSpPr>
          <p:spPr>
            <a:xfrm>
              <a:off x="2428860" y="4357694"/>
              <a:ext cx="479618" cy="369332"/>
            </a:xfrm>
            <a:prstGeom prst="rect">
              <a:avLst/>
            </a:prstGeom>
          </p:spPr>
          <p:txBody>
            <a:bodyPr wrap="none">
              <a:spAutoFit/>
            </a:bodyPr>
            <a:lstStyle/>
            <a:p>
              <a:r>
                <a:rPr lang="en-US" altLang="zh-CN" b="1" dirty="0" smtClean="0">
                  <a:latin typeface="Times New Roman" pitchFamily="18" charset="0"/>
                  <a:cs typeface="Times New Roman" pitchFamily="18" charset="0"/>
                </a:rPr>
                <a:t>Q1</a:t>
              </a:r>
              <a:endParaRPr lang="zh-CN" altLang="en-US" b="1" dirty="0">
                <a:latin typeface="Times New Roman" pitchFamily="18" charset="0"/>
                <a:cs typeface="Times New Roman" pitchFamily="18" charset="0"/>
              </a:endParaRPr>
            </a:p>
          </p:txBody>
        </p:sp>
        <p:sp>
          <p:nvSpPr>
            <p:cNvPr id="11" name="矩形 10"/>
            <p:cNvSpPr/>
            <p:nvPr/>
          </p:nvSpPr>
          <p:spPr>
            <a:xfrm>
              <a:off x="4521010" y="4357694"/>
              <a:ext cx="428322" cy="369332"/>
            </a:xfrm>
            <a:prstGeom prst="rect">
              <a:avLst/>
            </a:prstGeom>
          </p:spPr>
          <p:txBody>
            <a:bodyPr wrap="none">
              <a:spAutoFit/>
            </a:bodyPr>
            <a:lstStyle/>
            <a:p>
              <a:r>
                <a:rPr lang="en-US" altLang="zh-CN" b="1" dirty="0" smtClean="0">
                  <a:latin typeface="Times New Roman" pitchFamily="18" charset="0"/>
                  <a:cs typeface="Times New Roman" pitchFamily="18" charset="0"/>
                </a:rPr>
                <a:t>q2</a:t>
              </a:r>
              <a:endParaRPr lang="zh-CN" altLang="en-US" b="1" dirty="0">
                <a:latin typeface="Times New Roman" pitchFamily="18" charset="0"/>
                <a:cs typeface="Times New Roman" pitchFamily="18" charset="0"/>
              </a:endParaRPr>
            </a:p>
          </p:txBody>
        </p:sp>
        <p:sp>
          <p:nvSpPr>
            <p:cNvPr id="12" name="矩形 11"/>
            <p:cNvSpPr/>
            <p:nvPr/>
          </p:nvSpPr>
          <p:spPr>
            <a:xfrm>
              <a:off x="6664150" y="4357694"/>
              <a:ext cx="479618" cy="369332"/>
            </a:xfrm>
            <a:prstGeom prst="rect">
              <a:avLst/>
            </a:prstGeom>
          </p:spPr>
          <p:txBody>
            <a:bodyPr wrap="none">
              <a:spAutoFit/>
            </a:bodyPr>
            <a:lstStyle/>
            <a:p>
              <a:r>
                <a:rPr lang="en-US" altLang="zh-CN" b="1" dirty="0" smtClean="0">
                  <a:latin typeface="Times New Roman" pitchFamily="18" charset="0"/>
                  <a:cs typeface="Times New Roman" pitchFamily="18" charset="0"/>
                </a:rPr>
                <a:t>Q2</a:t>
              </a:r>
              <a:endParaRPr lang="zh-CN" altLang="en-US" b="1" dirty="0">
                <a:latin typeface="Times New Roman" pitchFamily="18" charset="0"/>
                <a:cs typeface="Times New Roman" pitchFamily="18" charset="0"/>
              </a:endParaRPr>
            </a:p>
          </p:txBody>
        </p:sp>
        <p:sp>
          <p:nvSpPr>
            <p:cNvPr id="13" name="矩形 12"/>
            <p:cNvSpPr/>
            <p:nvPr/>
          </p:nvSpPr>
          <p:spPr>
            <a:xfrm>
              <a:off x="2357422" y="5917188"/>
              <a:ext cx="646331" cy="369332"/>
            </a:xfrm>
            <a:prstGeom prst="rect">
              <a:avLst/>
            </a:prstGeom>
          </p:spPr>
          <p:txBody>
            <a:bodyPr wrap="none">
              <a:spAutoFit/>
            </a:bodyPr>
            <a:lstStyle/>
            <a:p>
              <a:r>
                <a:rPr lang="en-US" altLang="zh-CN" b="1" dirty="0" smtClean="0">
                  <a:latin typeface="Times New Roman" pitchFamily="18" charset="0"/>
                  <a:cs typeface="Times New Roman" pitchFamily="18" charset="0"/>
                </a:rPr>
                <a:t>MS1</a:t>
              </a:r>
              <a:endParaRPr lang="zh-CN" altLang="en-US" b="1" dirty="0">
                <a:latin typeface="Times New Roman" pitchFamily="18" charset="0"/>
                <a:cs typeface="Times New Roman" pitchFamily="18" charset="0"/>
              </a:endParaRPr>
            </a:p>
          </p:txBody>
        </p:sp>
        <p:sp>
          <p:nvSpPr>
            <p:cNvPr id="14" name="矩形 13"/>
            <p:cNvSpPr/>
            <p:nvPr/>
          </p:nvSpPr>
          <p:spPr>
            <a:xfrm>
              <a:off x="4286248" y="5929330"/>
              <a:ext cx="881973" cy="369332"/>
            </a:xfrm>
            <a:prstGeom prst="rect">
              <a:avLst/>
            </a:prstGeom>
          </p:spPr>
          <p:txBody>
            <a:bodyPr wrap="none">
              <a:spAutoFit/>
            </a:bodyPr>
            <a:lstStyle/>
            <a:p>
              <a:r>
                <a:rPr lang="zh-CN" altLang="en-US" b="1" dirty="0" smtClean="0">
                  <a:latin typeface="Times New Roman" pitchFamily="18" charset="0"/>
                  <a:cs typeface="Times New Roman" pitchFamily="18" charset="0"/>
                </a:rPr>
                <a:t>碰撞室</a:t>
              </a:r>
              <a:endParaRPr lang="zh-CN" altLang="en-US" b="1" dirty="0">
                <a:latin typeface="Times New Roman" pitchFamily="18" charset="0"/>
                <a:cs typeface="Times New Roman" pitchFamily="18" charset="0"/>
              </a:endParaRPr>
            </a:p>
          </p:txBody>
        </p:sp>
        <p:sp>
          <p:nvSpPr>
            <p:cNvPr id="15" name="矩形 14"/>
            <p:cNvSpPr/>
            <p:nvPr/>
          </p:nvSpPr>
          <p:spPr>
            <a:xfrm>
              <a:off x="6568875" y="5929330"/>
              <a:ext cx="646331" cy="369332"/>
            </a:xfrm>
            <a:prstGeom prst="rect">
              <a:avLst/>
            </a:prstGeom>
          </p:spPr>
          <p:txBody>
            <a:bodyPr wrap="none">
              <a:spAutoFit/>
            </a:bodyPr>
            <a:lstStyle/>
            <a:p>
              <a:r>
                <a:rPr lang="en-US" altLang="zh-CN" b="1" dirty="0" smtClean="0">
                  <a:latin typeface="Times New Roman" pitchFamily="18" charset="0"/>
                  <a:cs typeface="Times New Roman" pitchFamily="18" charset="0"/>
                </a:rPr>
                <a:t>MS2</a:t>
              </a:r>
              <a:endParaRPr lang="zh-CN" altLang="en-US"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828216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642918"/>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540996" y="1700808"/>
            <a:ext cx="7559396" cy="4752528"/>
          </a:xfrm>
        </p:spPr>
        <p:txBody>
          <a:bodyPr>
            <a:noAutofit/>
          </a:bodyPr>
          <a:lstStyle/>
          <a:p>
            <a:pPr>
              <a:lnSpc>
                <a:spcPct val="150000"/>
              </a:lnSpc>
              <a:buClr>
                <a:srgbClr val="0070C0"/>
              </a:buClr>
              <a:buSzPct val="60000"/>
              <a:buFont typeface="Wingdings" pitchFamily="2" charset="2"/>
              <a:buChar char="l"/>
              <a:defRPr/>
            </a:pPr>
            <a:r>
              <a:rPr lang="zh-CN" altLang="en-US" sz="2400" dirty="0">
                <a:latin typeface="华文楷体" pitchFamily="2" charset="-122"/>
                <a:ea typeface="华文楷体" pitchFamily="2" charset="-122"/>
              </a:rPr>
              <a:t>全扫描（</a:t>
            </a:r>
            <a:r>
              <a:rPr lang="en-US" altLang="zh-CN" sz="2400" dirty="0">
                <a:latin typeface="华文楷体" pitchFamily="2" charset="-122"/>
                <a:ea typeface="华文楷体" pitchFamily="2" charset="-122"/>
              </a:rPr>
              <a:t>Full Scan</a:t>
            </a:r>
            <a:r>
              <a:rPr lang="zh-CN" altLang="en-US" sz="2400" dirty="0">
                <a:latin typeface="华文楷体" pitchFamily="2" charset="-122"/>
                <a:ea typeface="华文楷体" pitchFamily="2" charset="-122"/>
              </a:rPr>
              <a:t>）</a:t>
            </a:r>
            <a:endParaRPr lang="en-US" altLang="zh-CN" sz="2400" dirty="0">
              <a:latin typeface="华文楷体" pitchFamily="2" charset="-122"/>
              <a:ea typeface="华文楷体" pitchFamily="2" charset="-122"/>
            </a:endParaRPr>
          </a:p>
          <a:p>
            <a:pPr>
              <a:lnSpc>
                <a:spcPct val="150000"/>
              </a:lnSpc>
              <a:buClr>
                <a:srgbClr val="0070C0"/>
              </a:buClr>
              <a:buSzPct val="60000"/>
              <a:buFont typeface="Wingdings" pitchFamily="2" charset="2"/>
              <a:buChar char="l"/>
              <a:defRPr/>
            </a:pPr>
            <a:r>
              <a:rPr lang="zh-CN" altLang="en-US" sz="2400" dirty="0">
                <a:latin typeface="华文楷体" pitchFamily="2" charset="-122"/>
                <a:ea typeface="华文楷体" pitchFamily="2" charset="-122"/>
              </a:rPr>
              <a:t>选择离子监测（</a:t>
            </a:r>
            <a:r>
              <a:rPr lang="en-US" altLang="zh-CN" sz="2400" dirty="0">
                <a:latin typeface="华文楷体" pitchFamily="2" charset="-122"/>
                <a:ea typeface="华文楷体" pitchFamily="2" charset="-122"/>
              </a:rPr>
              <a:t>Select ion Monitoring</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SIM</a:t>
            </a:r>
            <a:r>
              <a:rPr lang="zh-CN" altLang="en-US" sz="2400" dirty="0">
                <a:latin typeface="华文楷体" pitchFamily="2" charset="-122"/>
                <a:ea typeface="华文楷体" pitchFamily="2" charset="-122"/>
              </a:rPr>
              <a:t>）</a:t>
            </a:r>
            <a:endParaRPr lang="en-US" altLang="zh-CN" sz="2400" dirty="0">
              <a:latin typeface="华文楷体" pitchFamily="2" charset="-122"/>
              <a:ea typeface="华文楷体" pitchFamily="2" charset="-122"/>
            </a:endParaRPr>
          </a:p>
          <a:p>
            <a:pPr>
              <a:lnSpc>
                <a:spcPct val="150000"/>
              </a:lnSpc>
              <a:buClr>
                <a:srgbClr val="0070C0"/>
              </a:buClr>
              <a:buSzPct val="60000"/>
              <a:buFont typeface="Wingdings" pitchFamily="2" charset="2"/>
              <a:buChar char="l"/>
              <a:defRPr/>
            </a:pPr>
            <a:r>
              <a:rPr lang="zh-CN" altLang="en-US" sz="2400" dirty="0">
                <a:latin typeface="华文楷体" pitchFamily="2" charset="-122"/>
                <a:ea typeface="华文楷体" pitchFamily="2" charset="-122"/>
              </a:rPr>
              <a:t>子离子扫描（</a:t>
            </a:r>
            <a:r>
              <a:rPr lang="en-US" altLang="zh-CN" sz="2400" dirty="0">
                <a:latin typeface="华文楷体" pitchFamily="2" charset="-122"/>
                <a:ea typeface="华文楷体" pitchFamily="2" charset="-122"/>
              </a:rPr>
              <a:t>Product Ion Scan</a:t>
            </a:r>
            <a:r>
              <a:rPr lang="zh-CN" altLang="en-US" sz="2400" dirty="0">
                <a:latin typeface="华文楷体" pitchFamily="2" charset="-122"/>
                <a:ea typeface="华文楷体" pitchFamily="2" charset="-122"/>
              </a:rPr>
              <a:t>）</a:t>
            </a:r>
            <a:endParaRPr lang="en-US" altLang="zh-CN" sz="2400" dirty="0">
              <a:latin typeface="华文楷体" pitchFamily="2" charset="-122"/>
              <a:ea typeface="华文楷体" pitchFamily="2" charset="-122"/>
            </a:endParaRPr>
          </a:p>
          <a:p>
            <a:pPr>
              <a:lnSpc>
                <a:spcPct val="150000"/>
              </a:lnSpc>
              <a:buClr>
                <a:srgbClr val="0070C0"/>
              </a:buClr>
              <a:buSzPct val="60000"/>
              <a:buFont typeface="Wingdings" pitchFamily="2" charset="2"/>
              <a:buChar char="l"/>
              <a:defRPr/>
            </a:pPr>
            <a:r>
              <a:rPr lang="zh-CN" altLang="en-US" sz="2400" dirty="0">
                <a:latin typeface="华文楷体" pitchFamily="2" charset="-122"/>
                <a:ea typeface="华文楷体" pitchFamily="2" charset="-122"/>
              </a:rPr>
              <a:t>母离子扫描（</a:t>
            </a:r>
            <a:r>
              <a:rPr lang="en-US" altLang="zh-CN" sz="2400" dirty="0">
                <a:latin typeface="Times New Roman" pitchFamily="18" charset="0"/>
                <a:cs typeface="Times New Roman" pitchFamily="18" charset="0"/>
              </a:rPr>
              <a:t>Precursor Ion Scan</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Parent Ion Scan</a:t>
            </a:r>
            <a:r>
              <a:rPr lang="zh-CN" altLang="en-US" sz="2400" dirty="0"/>
              <a:t>）</a:t>
            </a:r>
            <a:endParaRPr lang="en-US" altLang="zh-CN" sz="2400" dirty="0">
              <a:latin typeface="华文楷体" pitchFamily="2" charset="-122"/>
              <a:ea typeface="华文楷体" pitchFamily="2" charset="-122"/>
            </a:endParaRPr>
          </a:p>
          <a:p>
            <a:pPr marL="274320" lvl="1" indent="-274320">
              <a:lnSpc>
                <a:spcPct val="150000"/>
              </a:lnSpc>
              <a:buClr>
                <a:srgbClr val="0070C0"/>
              </a:buClr>
              <a:buSzPct val="60000"/>
              <a:buFont typeface="Wingdings" pitchFamily="2" charset="2"/>
              <a:buChar char="l"/>
              <a:defRPr/>
            </a:pPr>
            <a:r>
              <a:rPr lang="zh-CN" altLang="en-US" dirty="0">
                <a:latin typeface="华文楷体" pitchFamily="2" charset="-122"/>
                <a:ea typeface="华文楷体" pitchFamily="2" charset="-122"/>
              </a:rPr>
              <a:t>中性丢失扫描（</a:t>
            </a:r>
            <a:r>
              <a:rPr lang="en-US" altLang="zh-CN" dirty="0">
                <a:latin typeface="Times New Roman" pitchFamily="18" charset="0"/>
                <a:cs typeface="Times New Roman" pitchFamily="18" charset="0"/>
              </a:rPr>
              <a:t>Neutral Loss Scan</a:t>
            </a:r>
            <a:r>
              <a:rPr lang="zh-CN" altLang="en-US" dirty="0" smtClean="0">
                <a:latin typeface="Times New Roman" pitchFamily="18" charset="0"/>
                <a:cs typeface="Times New Roman" pitchFamily="18" charset="0"/>
              </a:rPr>
              <a:t>）</a:t>
            </a:r>
            <a:endParaRPr lang="en-US" altLang="zh-CN" dirty="0" smtClean="0">
              <a:latin typeface="Times New Roman" pitchFamily="18" charset="0"/>
              <a:cs typeface="Times New Roman" pitchFamily="18" charset="0"/>
            </a:endParaRPr>
          </a:p>
          <a:p>
            <a:pPr marL="274320" lvl="1" indent="-274320">
              <a:lnSpc>
                <a:spcPct val="150000"/>
              </a:lnSpc>
              <a:buClr>
                <a:srgbClr val="0070C0"/>
              </a:buClr>
              <a:buSzPct val="60000"/>
              <a:buFont typeface="Wingdings" pitchFamily="2" charset="2"/>
              <a:buChar char="l"/>
              <a:defRPr/>
            </a:pPr>
            <a:r>
              <a:rPr lang="zh-CN" altLang="en-US" dirty="0" smtClean="0">
                <a:latin typeface="华文楷体" pitchFamily="2" charset="-122"/>
                <a:ea typeface="华文楷体" pitchFamily="2" charset="-122"/>
              </a:rPr>
              <a:t>选择反应监测（</a:t>
            </a:r>
            <a:r>
              <a:rPr lang="en-US" altLang="zh-CN" dirty="0" smtClean="0">
                <a:latin typeface="华文楷体" pitchFamily="2" charset="-122"/>
                <a:ea typeface="华文楷体" pitchFamily="2" charset="-122"/>
              </a:rPr>
              <a:t>Select Reaction Monitoring</a:t>
            </a:r>
            <a:r>
              <a:rPr lang="zh-CN" altLang="en-US" dirty="0" smtClean="0">
                <a:latin typeface="华文楷体" pitchFamily="2" charset="-122"/>
                <a:ea typeface="华文楷体" pitchFamily="2" charset="-122"/>
              </a:rPr>
              <a:t>，</a:t>
            </a:r>
            <a:r>
              <a:rPr lang="en-US" altLang="zh-CN" dirty="0" smtClean="0">
                <a:latin typeface="华文楷体" pitchFamily="2" charset="-122"/>
                <a:ea typeface="华文楷体" pitchFamily="2" charset="-122"/>
              </a:rPr>
              <a:t>SRM</a:t>
            </a:r>
            <a:r>
              <a:rPr lang="zh-CN" altLang="en-US" dirty="0" smtClean="0">
                <a:latin typeface="华文楷体" pitchFamily="2" charset="-122"/>
                <a:ea typeface="华文楷体" pitchFamily="2" charset="-122"/>
              </a:rPr>
              <a:t>）或多</a:t>
            </a:r>
            <a:r>
              <a:rPr lang="zh-CN" altLang="en-US" dirty="0">
                <a:latin typeface="华文楷体" pitchFamily="2" charset="-122"/>
                <a:ea typeface="华文楷体" pitchFamily="2" charset="-122"/>
              </a:rPr>
              <a:t>反应监测（</a:t>
            </a:r>
            <a:r>
              <a:rPr lang="en-US" altLang="zh-CN" dirty="0">
                <a:latin typeface="Times New Roman" pitchFamily="18" charset="0"/>
                <a:cs typeface="Times New Roman" pitchFamily="18" charset="0"/>
              </a:rPr>
              <a:t>Multiple Reaction Monitoring</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MRM</a:t>
            </a:r>
            <a:r>
              <a:rPr lang="zh-CN" altLang="en-US" dirty="0" smtClean="0">
                <a:latin typeface="Times New Roman" pitchFamily="18" charset="0"/>
                <a:cs typeface="Times New Roman" pitchFamily="18" charset="0"/>
              </a:rPr>
              <a:t>）</a:t>
            </a:r>
            <a:endParaRPr lang="en-US" altLang="zh-CN" dirty="0" smtClean="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13139050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404664"/>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4283968" y="1628800"/>
            <a:ext cx="4536504" cy="3888432"/>
          </a:xfrm>
        </p:spPr>
        <p:txBody>
          <a:bodyPr>
            <a:noAutofit/>
          </a:bodyPr>
          <a:lstStyle/>
          <a:p>
            <a:pPr>
              <a:lnSpc>
                <a:spcPct val="160000"/>
              </a:lnSpc>
              <a:buClr>
                <a:srgbClr val="0070C0"/>
              </a:buClr>
              <a:buSzPct val="50000"/>
              <a:buFont typeface="Wingdings" pitchFamily="2" charset="2"/>
              <a:buChar char="p"/>
            </a:pPr>
            <a:r>
              <a:rPr lang="zh-CN" altLang="en-US" sz="2400" b="1" dirty="0">
                <a:latin typeface="华文楷体" pitchFamily="2" charset="-122"/>
                <a:ea typeface="华文楷体" pitchFamily="2" charset="-122"/>
              </a:rPr>
              <a:t>全扫描（</a:t>
            </a:r>
            <a:r>
              <a:rPr lang="en-US" altLang="zh-CN" sz="2400" b="1" dirty="0">
                <a:latin typeface="华文楷体" pitchFamily="2" charset="-122"/>
                <a:ea typeface="华文楷体" pitchFamily="2" charset="-122"/>
              </a:rPr>
              <a:t>Full Scan</a:t>
            </a:r>
            <a:r>
              <a:rPr lang="zh-CN" altLang="en-US" sz="2400" b="1" dirty="0">
                <a:latin typeface="华文楷体" pitchFamily="2" charset="-122"/>
                <a:ea typeface="华文楷体" pitchFamily="2" charset="-122"/>
              </a:rPr>
              <a:t>）</a:t>
            </a:r>
            <a:endParaRPr lang="en-US" altLang="zh-CN" sz="2400" b="1" dirty="0">
              <a:latin typeface="华文楷体" pitchFamily="2" charset="-122"/>
              <a:ea typeface="华文楷体" pitchFamily="2" charset="-122"/>
            </a:endParaRPr>
          </a:p>
          <a:p>
            <a:pPr>
              <a:lnSpc>
                <a:spcPct val="160000"/>
              </a:lnSpc>
              <a:buSzPct val="50000"/>
              <a:buFont typeface="Wingdings" pitchFamily="2" charset="2"/>
              <a:buChar char="l"/>
            </a:pPr>
            <a:r>
              <a:rPr lang="zh-CN" altLang="en-US" sz="2200" dirty="0">
                <a:latin typeface="华文楷体" pitchFamily="2" charset="-122"/>
                <a:ea typeface="华文楷体" pitchFamily="2" charset="-122"/>
              </a:rPr>
              <a:t>全扫描数据采集可以得到化合物的准分子离子，从而可判断出化合物的分子量，用于鉴别是否有未知物，并确认一些判断不清的</a:t>
            </a:r>
            <a:r>
              <a:rPr lang="zh-CN" altLang="en-US" sz="2200" dirty="0" smtClean="0">
                <a:latin typeface="华文楷体" pitchFamily="2" charset="-122"/>
                <a:ea typeface="华文楷体" pitchFamily="2" charset="-122"/>
              </a:rPr>
              <a:t>化合物</a:t>
            </a:r>
            <a:r>
              <a:rPr lang="zh-CN" altLang="en-US" sz="2200" dirty="0">
                <a:latin typeface="华文楷体" pitchFamily="2" charset="-122"/>
                <a:ea typeface="华文楷体" pitchFamily="2" charset="-122"/>
              </a:rPr>
              <a:t>，如合成化合物的质量及结构</a:t>
            </a:r>
            <a:r>
              <a:rPr lang="zh-CN" altLang="en-US" sz="2200" dirty="0" smtClean="0">
                <a:latin typeface="华文楷体" pitchFamily="2" charset="-122"/>
                <a:ea typeface="华文楷体" pitchFamily="2" charset="-122"/>
              </a:rPr>
              <a:t>。</a:t>
            </a:r>
            <a:endParaRPr lang="en-US" altLang="zh-CN" sz="2200" dirty="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5" name="Picture 1"/>
          <p:cNvPicPr/>
          <p:nvPr/>
        </p:nvPicPr>
        <p:blipFill>
          <a:blip r:embed="rId2"/>
          <a:srcRect/>
          <a:stretch>
            <a:fillRect/>
          </a:stretch>
        </p:blipFill>
        <p:spPr bwMode="auto">
          <a:xfrm>
            <a:off x="428600" y="1524524"/>
            <a:ext cx="5943600" cy="4979670"/>
          </a:xfrm>
          <a:prstGeom prst="rect">
            <a:avLst/>
          </a:prstGeom>
          <a:noFill/>
          <a:ln w="9525">
            <a:noFill/>
            <a:miter lim="800000"/>
            <a:headEnd/>
            <a:tailEnd/>
          </a:ln>
        </p:spPr>
      </p:pic>
    </p:spTree>
    <p:extLst>
      <p:ext uri="{BB962C8B-B14F-4D97-AF65-F5344CB8AC3E}">
        <p14:creationId xmlns:p14="http://schemas.microsoft.com/office/powerpoint/2010/main" val="2810163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476672"/>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323528" y="1700807"/>
            <a:ext cx="4247028" cy="4693543"/>
          </a:xfrm>
        </p:spPr>
        <p:txBody>
          <a:bodyPr>
            <a:noAutofit/>
          </a:bodyPr>
          <a:lstStyle/>
          <a:p>
            <a:pPr>
              <a:lnSpc>
                <a:spcPct val="160000"/>
              </a:lnSpc>
              <a:buClr>
                <a:srgbClr val="0070C0"/>
              </a:buClr>
              <a:buSzPct val="50000"/>
              <a:buFont typeface="Wingdings" pitchFamily="2" charset="2"/>
              <a:buChar char="p"/>
            </a:pPr>
            <a:r>
              <a:rPr lang="zh-CN" altLang="en-US" sz="2400" b="1" dirty="0" smtClean="0">
                <a:latin typeface="华文楷体" pitchFamily="2" charset="-122"/>
                <a:ea typeface="华文楷体" pitchFamily="2" charset="-122"/>
              </a:rPr>
              <a:t>选择</a:t>
            </a:r>
            <a:r>
              <a:rPr lang="zh-CN" altLang="en-US" sz="2400" b="1" dirty="0">
                <a:latin typeface="华文楷体" pitchFamily="2" charset="-122"/>
                <a:ea typeface="华文楷体" pitchFamily="2" charset="-122"/>
              </a:rPr>
              <a:t>离子监测（</a:t>
            </a:r>
            <a:r>
              <a:rPr lang="en-US" altLang="zh-CN" sz="2400" b="1" dirty="0">
                <a:latin typeface="华文楷体" pitchFamily="2" charset="-122"/>
                <a:ea typeface="华文楷体" pitchFamily="2" charset="-122"/>
              </a:rPr>
              <a:t>Select ion Monitoring</a:t>
            </a:r>
            <a:r>
              <a:rPr lang="zh-CN" altLang="en-US" sz="2400" b="1" dirty="0">
                <a:latin typeface="华文楷体" pitchFamily="2" charset="-122"/>
                <a:ea typeface="华文楷体" pitchFamily="2" charset="-122"/>
              </a:rPr>
              <a:t>，</a:t>
            </a:r>
            <a:r>
              <a:rPr lang="en-US" altLang="zh-CN" sz="2400" b="1" dirty="0">
                <a:latin typeface="华文楷体" pitchFamily="2" charset="-122"/>
                <a:ea typeface="华文楷体" pitchFamily="2" charset="-122"/>
              </a:rPr>
              <a:t>SIM</a:t>
            </a:r>
            <a:r>
              <a:rPr lang="zh-CN" altLang="en-US" sz="2400" b="1" dirty="0">
                <a:latin typeface="华文楷体" pitchFamily="2" charset="-122"/>
                <a:ea typeface="华文楷体" pitchFamily="2" charset="-122"/>
              </a:rPr>
              <a:t>）</a:t>
            </a:r>
            <a:endParaRPr lang="en-US" altLang="zh-CN" sz="2400" b="1" dirty="0">
              <a:latin typeface="华文楷体" pitchFamily="2" charset="-122"/>
              <a:ea typeface="华文楷体" pitchFamily="2" charset="-122"/>
            </a:endParaRPr>
          </a:p>
          <a:p>
            <a:pPr>
              <a:lnSpc>
                <a:spcPct val="160000"/>
              </a:lnSpc>
              <a:buSzPct val="50000"/>
              <a:buFont typeface="Wingdings" pitchFamily="2" charset="2"/>
              <a:buChar char="l"/>
            </a:pPr>
            <a:r>
              <a:rPr lang="en-US" altLang="zh-CN" sz="2200" dirty="0">
                <a:latin typeface="华文楷体" pitchFamily="2" charset="-122"/>
                <a:ea typeface="华文楷体" pitchFamily="2" charset="-122"/>
              </a:rPr>
              <a:t>SIM</a:t>
            </a:r>
            <a:r>
              <a:rPr lang="zh-CN" altLang="en-US" sz="2200" dirty="0">
                <a:latin typeface="华文楷体" pitchFamily="2" charset="-122"/>
                <a:ea typeface="华文楷体" pitchFamily="2" charset="-122"/>
              </a:rPr>
              <a:t>用于检测已知或目标化合物，比全扫描方式能得到更高的灵敏度。这种数据采集的方式一般用在定量目标化合物之前，而且往往需要已知化合物的性质</a:t>
            </a:r>
            <a:r>
              <a:rPr lang="zh-CN" altLang="en-US" sz="2200" dirty="0" smtClean="0">
                <a:latin typeface="华文楷体" pitchFamily="2" charset="-122"/>
                <a:ea typeface="华文楷体" pitchFamily="2" charset="-122"/>
              </a:rPr>
              <a:t>。</a:t>
            </a:r>
            <a:endParaRPr lang="en-US" altLang="zh-CN" sz="2200" dirty="0" smtClean="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9937" name="Picture 2"/>
          <p:cNvPicPr>
            <a:picLocks noChangeAspect="1" noChangeArrowheads="1"/>
          </p:cNvPicPr>
          <p:nvPr/>
        </p:nvPicPr>
        <p:blipFill>
          <a:blip r:embed="rId2">
            <a:extLst>
              <a:ext uri="{28A0092B-C50C-407E-A947-70E740481C1C}">
                <a14:useLocalDpi xmlns:a14="http://schemas.microsoft.com/office/drawing/2010/main" val="0"/>
              </a:ext>
            </a:extLst>
          </a:blip>
          <a:srcRect r="37019"/>
          <a:stretch>
            <a:fillRect/>
          </a:stretch>
        </p:blipFill>
        <p:spPr bwMode="auto">
          <a:xfrm>
            <a:off x="4595402" y="1412776"/>
            <a:ext cx="3743325" cy="49815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0" y="5438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TextBox 7"/>
          <p:cNvSpPr txBox="1"/>
          <p:nvPr/>
        </p:nvSpPr>
        <p:spPr>
          <a:xfrm>
            <a:off x="5076056" y="3284984"/>
            <a:ext cx="992579" cy="369332"/>
          </a:xfrm>
          <a:prstGeom prst="rect">
            <a:avLst/>
          </a:prstGeom>
          <a:noFill/>
        </p:spPr>
        <p:txBody>
          <a:bodyPr wrap="none" rtlCol="0">
            <a:spAutoFit/>
          </a:bodyPr>
          <a:lstStyle/>
          <a:p>
            <a:r>
              <a:rPr lang="en-US" altLang="zh-CN" i="1" dirty="0" smtClean="0">
                <a:latin typeface="Times New Roman" pitchFamily="18" charset="0"/>
                <a:cs typeface="Times New Roman" pitchFamily="18" charset="0"/>
              </a:rPr>
              <a:t>m/z</a:t>
            </a:r>
            <a:r>
              <a:rPr lang="en-US" altLang="zh-CN" dirty="0" smtClean="0">
                <a:latin typeface="Times New Roman" pitchFamily="18" charset="0"/>
                <a:cs typeface="Times New Roman" pitchFamily="18" charset="0"/>
              </a:rPr>
              <a:t>  209</a:t>
            </a:r>
            <a:endParaRPr lang="zh-CN" altLang="en-US" dirty="0">
              <a:latin typeface="Times New Roman" pitchFamily="18" charset="0"/>
              <a:cs typeface="Times New Roman" pitchFamily="18" charset="0"/>
            </a:endParaRPr>
          </a:p>
        </p:txBody>
      </p:sp>
      <p:sp>
        <p:nvSpPr>
          <p:cNvPr id="10" name="TextBox 9"/>
          <p:cNvSpPr txBox="1"/>
          <p:nvPr/>
        </p:nvSpPr>
        <p:spPr>
          <a:xfrm>
            <a:off x="5091589" y="4715852"/>
            <a:ext cx="966931" cy="369332"/>
          </a:xfrm>
          <a:prstGeom prst="rect">
            <a:avLst/>
          </a:prstGeom>
          <a:noFill/>
        </p:spPr>
        <p:txBody>
          <a:bodyPr wrap="none" rtlCol="0">
            <a:spAutoFit/>
          </a:bodyPr>
          <a:lstStyle/>
          <a:p>
            <a:r>
              <a:rPr lang="en-US" altLang="zh-CN" i="1" dirty="0" smtClean="0">
                <a:latin typeface="Times New Roman" pitchFamily="18" charset="0"/>
                <a:cs typeface="Times New Roman" pitchFamily="18" charset="0"/>
              </a:rPr>
              <a:t>m/z</a:t>
            </a:r>
            <a:r>
              <a:rPr lang="en-US" altLang="zh-CN" dirty="0" smtClean="0">
                <a:latin typeface="Times New Roman" pitchFamily="18" charset="0"/>
                <a:cs typeface="Times New Roman" pitchFamily="18" charset="0"/>
              </a:rPr>
              <a:t>  254</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444759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404664"/>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540996" y="1268760"/>
            <a:ext cx="4607068" cy="1872208"/>
          </a:xfrm>
        </p:spPr>
        <p:txBody>
          <a:bodyPr>
            <a:noAutofit/>
          </a:bodyPr>
          <a:lstStyle/>
          <a:p>
            <a:pPr marL="342900" lvl="1" indent="-342900">
              <a:lnSpc>
                <a:spcPct val="160000"/>
              </a:lnSpc>
              <a:buSzPct val="50000"/>
              <a:buFont typeface="Wingdings" pitchFamily="2" charset="2"/>
              <a:buChar char="p"/>
            </a:pPr>
            <a:r>
              <a:rPr lang="zh-CN" altLang="en-US" b="1" dirty="0">
                <a:latin typeface="华文楷体" pitchFamily="2" charset="-122"/>
                <a:ea typeface="华文楷体" pitchFamily="2" charset="-122"/>
              </a:rPr>
              <a:t>子离子扫描</a:t>
            </a:r>
            <a:r>
              <a:rPr lang="zh-CN" altLang="en-US" dirty="0">
                <a:latin typeface="华文楷体" pitchFamily="2" charset="-122"/>
                <a:ea typeface="华文楷体" pitchFamily="2" charset="-122"/>
              </a:rPr>
              <a:t>（</a:t>
            </a:r>
            <a:r>
              <a:rPr lang="en-US" altLang="zh-CN" dirty="0">
                <a:latin typeface="华文楷体" pitchFamily="2" charset="-122"/>
                <a:ea typeface="华文楷体" pitchFamily="2" charset="-122"/>
              </a:rPr>
              <a:t>Product Ion Scan</a:t>
            </a:r>
            <a:r>
              <a:rPr lang="zh-CN" altLang="en-US" dirty="0">
                <a:latin typeface="华文楷体" pitchFamily="2" charset="-122"/>
                <a:ea typeface="华文楷体" pitchFamily="2" charset="-122"/>
              </a:rPr>
              <a:t>）</a:t>
            </a:r>
            <a:endParaRPr lang="en-US" altLang="zh-CN" dirty="0">
              <a:latin typeface="华文楷体" pitchFamily="2" charset="-122"/>
              <a:ea typeface="华文楷体" pitchFamily="2" charset="-122"/>
            </a:endParaRPr>
          </a:p>
          <a:p>
            <a:pPr marL="102870" indent="-342900">
              <a:lnSpc>
                <a:spcPct val="160000"/>
              </a:lnSpc>
              <a:buSzPct val="50000"/>
              <a:buFont typeface="Wingdings" pitchFamily="2" charset="2"/>
              <a:buChar char="l"/>
            </a:pPr>
            <a:r>
              <a:rPr lang="zh-CN" altLang="en-US" sz="2200" dirty="0">
                <a:latin typeface="华文楷体" pitchFamily="2" charset="-122"/>
                <a:ea typeface="华文楷体" pitchFamily="2" charset="-122"/>
              </a:rPr>
              <a:t>用于结构</a:t>
            </a:r>
            <a:r>
              <a:rPr lang="zh-CN" altLang="en-US" sz="2200" dirty="0" smtClean="0">
                <a:latin typeface="华文楷体" pitchFamily="2" charset="-122"/>
                <a:ea typeface="华文楷体" pitchFamily="2" charset="-122"/>
              </a:rPr>
              <a:t>判断和</a:t>
            </a:r>
            <a:r>
              <a:rPr lang="zh-CN" altLang="en-US" sz="2200" dirty="0">
                <a:latin typeface="华文楷体" pitchFamily="2" charset="-122"/>
                <a:ea typeface="华文楷体" pitchFamily="2" charset="-122"/>
              </a:rPr>
              <a:t>选择</a:t>
            </a:r>
            <a:r>
              <a:rPr lang="zh-CN" altLang="en-US" sz="2200" dirty="0" smtClean="0">
                <a:latin typeface="华文楷体" pitchFamily="2" charset="-122"/>
                <a:ea typeface="华文楷体" pitchFamily="2" charset="-122"/>
              </a:rPr>
              <a:t>离</a:t>
            </a:r>
            <a:endParaRPr lang="en-US" altLang="zh-CN" sz="2200" dirty="0" smtClean="0">
              <a:latin typeface="华文楷体" pitchFamily="2" charset="-122"/>
              <a:ea typeface="华文楷体" pitchFamily="2" charset="-122"/>
            </a:endParaRPr>
          </a:p>
          <a:p>
            <a:pPr marL="0" indent="0">
              <a:lnSpc>
                <a:spcPct val="160000"/>
              </a:lnSpc>
              <a:buSzPct val="50000"/>
              <a:buNone/>
            </a:pPr>
            <a:r>
              <a:rPr lang="en-US" altLang="zh-CN" sz="2200" dirty="0">
                <a:latin typeface="华文楷体" pitchFamily="2" charset="-122"/>
                <a:ea typeface="华文楷体" pitchFamily="2" charset="-122"/>
              </a:rPr>
              <a:t> </a:t>
            </a:r>
            <a:r>
              <a:rPr lang="en-US" altLang="zh-CN" sz="2200" dirty="0" smtClean="0">
                <a:latin typeface="华文楷体" pitchFamily="2" charset="-122"/>
                <a:ea typeface="华文楷体" pitchFamily="2" charset="-122"/>
              </a:rPr>
              <a:t>    </a:t>
            </a:r>
            <a:r>
              <a:rPr lang="zh-CN" altLang="en-US" sz="2200" dirty="0" smtClean="0">
                <a:latin typeface="华文楷体" pitchFamily="2" charset="-122"/>
                <a:ea typeface="华文楷体" pitchFamily="2" charset="-122"/>
              </a:rPr>
              <a:t>子</a:t>
            </a:r>
            <a:r>
              <a:rPr lang="zh-CN" altLang="en-US" sz="2200" dirty="0">
                <a:latin typeface="华文楷体" pitchFamily="2" charset="-122"/>
                <a:ea typeface="华文楷体" pitchFamily="2" charset="-122"/>
              </a:rPr>
              <a:t>对作多反应</a:t>
            </a:r>
            <a:r>
              <a:rPr lang="zh-CN" altLang="en-US" sz="2200" dirty="0" smtClean="0">
                <a:latin typeface="华文楷体" pitchFamily="2" charset="-122"/>
                <a:ea typeface="华文楷体" pitchFamily="2" charset="-122"/>
              </a:rPr>
              <a:t>监测</a:t>
            </a:r>
            <a:endParaRPr lang="zh-CN" altLang="en-US" sz="2200" dirty="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5" name="Picture 2"/>
          <p:cNvPicPr>
            <a:picLocks noChangeAspect="1" noChangeArrowheads="1"/>
          </p:cNvPicPr>
          <p:nvPr/>
        </p:nvPicPr>
        <p:blipFill>
          <a:blip r:embed="rId2"/>
          <a:srcRect t="3691" r="47244" b="51673"/>
          <a:stretch>
            <a:fillRect/>
          </a:stretch>
        </p:blipFill>
        <p:spPr bwMode="auto">
          <a:xfrm>
            <a:off x="179512" y="3284984"/>
            <a:ext cx="4273210" cy="2892396"/>
          </a:xfrm>
          <a:prstGeom prst="rect">
            <a:avLst/>
          </a:prstGeom>
          <a:noFill/>
          <a:ln w="12700">
            <a:solidFill>
              <a:srgbClr val="9966FF"/>
            </a:solidFill>
            <a:miter lim="800000"/>
            <a:headEnd/>
            <a:tailEnd/>
          </a:ln>
          <a:effectLst/>
        </p:spPr>
      </p:pic>
      <p:pic>
        <p:nvPicPr>
          <p:cNvPr id="6" name="Picture 3"/>
          <p:cNvPicPr/>
          <p:nvPr/>
        </p:nvPicPr>
        <p:blipFill>
          <a:blip r:embed="rId3"/>
          <a:srcRect/>
          <a:stretch>
            <a:fillRect/>
          </a:stretch>
        </p:blipFill>
        <p:spPr bwMode="auto">
          <a:xfrm>
            <a:off x="4452722" y="1844824"/>
            <a:ext cx="4691278" cy="4536504"/>
          </a:xfrm>
          <a:prstGeom prst="rect">
            <a:avLst/>
          </a:prstGeom>
          <a:noFill/>
          <a:ln w="9525">
            <a:noFill/>
            <a:miter lim="800000"/>
            <a:headEnd/>
            <a:tailEnd/>
          </a:ln>
        </p:spPr>
      </p:pic>
    </p:spTree>
    <p:extLst>
      <p:ext uri="{BB962C8B-B14F-4D97-AF65-F5344CB8AC3E}">
        <p14:creationId xmlns:p14="http://schemas.microsoft.com/office/powerpoint/2010/main" val="2474559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642918"/>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540996" y="1484784"/>
            <a:ext cx="8135460" cy="2232248"/>
          </a:xfrm>
        </p:spPr>
        <p:txBody>
          <a:bodyPr>
            <a:noAutofit/>
          </a:bodyPr>
          <a:lstStyle/>
          <a:p>
            <a:pPr marL="342900" lvl="1" indent="-342900">
              <a:lnSpc>
                <a:spcPct val="160000"/>
              </a:lnSpc>
              <a:buSzPct val="50000"/>
              <a:buFont typeface="Wingdings" pitchFamily="2" charset="2"/>
              <a:buChar char="p"/>
            </a:pPr>
            <a:r>
              <a:rPr lang="zh-CN" altLang="en-US" b="1" dirty="0">
                <a:latin typeface="华文楷体" pitchFamily="2" charset="-122"/>
                <a:ea typeface="华文楷体" pitchFamily="2" charset="-122"/>
              </a:rPr>
              <a:t>母离子扫描</a:t>
            </a:r>
            <a:r>
              <a:rPr lang="zh-CN" altLang="en-US" dirty="0">
                <a:latin typeface="华文楷体" pitchFamily="2" charset="-122"/>
                <a:ea typeface="华文楷体" pitchFamily="2" charset="-122"/>
              </a:rPr>
              <a:t>（</a:t>
            </a:r>
            <a:r>
              <a:rPr lang="en-US" altLang="zh-CN" dirty="0">
                <a:latin typeface="Times New Roman" pitchFamily="18" charset="0"/>
                <a:cs typeface="Times New Roman" pitchFamily="18" charset="0"/>
              </a:rPr>
              <a:t>Precursor Ion Scan</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Parent Ion Scan</a:t>
            </a:r>
            <a:r>
              <a:rPr lang="zh-CN" altLang="en-US" b="1" dirty="0"/>
              <a:t>）</a:t>
            </a:r>
            <a:endParaRPr lang="en-US" altLang="zh-CN" dirty="0">
              <a:latin typeface="华文楷体" pitchFamily="2" charset="-122"/>
              <a:ea typeface="华文楷体" pitchFamily="2" charset="-122"/>
            </a:endParaRPr>
          </a:p>
          <a:p>
            <a:pPr marL="742950" lvl="2" indent="-342900">
              <a:lnSpc>
                <a:spcPct val="160000"/>
              </a:lnSpc>
              <a:buSzPct val="50000"/>
              <a:buFont typeface="Wingdings" pitchFamily="2" charset="2"/>
              <a:buChar char="l"/>
            </a:pPr>
            <a:r>
              <a:rPr lang="zh-CN" altLang="en-US" sz="2000" dirty="0">
                <a:latin typeface="华文楷体" pitchFamily="2" charset="-122"/>
                <a:ea typeface="华文楷体" pitchFamily="2" charset="-122"/>
              </a:rPr>
              <a:t>母离子分析可用来鉴定和确认类型已知的化合物，尽管它们的母离子的质量可以不同，但在分裂过程中会生成共同的子离子，这种扫描功能在药物代谢研究中十分重要。</a:t>
            </a: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6" name="Picture 2"/>
          <p:cNvPicPr>
            <a:picLocks noChangeAspect="1" noChangeArrowheads="1"/>
          </p:cNvPicPr>
          <p:nvPr/>
        </p:nvPicPr>
        <p:blipFill>
          <a:blip r:embed="rId2"/>
          <a:srcRect t="40600" r="47244" b="20300"/>
          <a:stretch>
            <a:fillRect/>
          </a:stretch>
        </p:blipFill>
        <p:spPr bwMode="auto">
          <a:xfrm>
            <a:off x="2483768" y="3933056"/>
            <a:ext cx="4273229" cy="2533655"/>
          </a:xfrm>
          <a:prstGeom prst="rect">
            <a:avLst/>
          </a:prstGeom>
          <a:noFill/>
          <a:ln w="12700">
            <a:solidFill>
              <a:srgbClr val="FF00FF"/>
            </a:solidFill>
            <a:miter lim="800000"/>
            <a:headEnd/>
            <a:tailEnd/>
          </a:ln>
          <a:effectLst/>
        </p:spPr>
      </p:pic>
    </p:spTree>
    <p:extLst>
      <p:ext uri="{BB962C8B-B14F-4D97-AF65-F5344CB8AC3E}">
        <p14:creationId xmlns:p14="http://schemas.microsoft.com/office/powerpoint/2010/main" val="42320116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31640" y="1066801"/>
            <a:ext cx="6480720" cy="4744036"/>
            <a:chOff x="1331640" y="1066801"/>
            <a:chExt cx="6480720" cy="4744036"/>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t="2200" r="8780" b="51105"/>
            <a:stretch>
              <a:fillRect/>
            </a:stretch>
          </p:blipFill>
          <p:spPr bwMode="auto">
            <a:xfrm>
              <a:off x="1331640" y="1066801"/>
              <a:ext cx="6480720" cy="19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t="1978" r="10217" b="59126"/>
            <a:stretch>
              <a:fillRect/>
            </a:stretch>
          </p:blipFill>
          <p:spPr bwMode="auto">
            <a:xfrm>
              <a:off x="1331640" y="4198352"/>
              <a:ext cx="6378644" cy="161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5"/>
            <p:cNvSpPr>
              <a:spLocks noChangeArrowheads="1"/>
            </p:cNvSpPr>
            <p:nvPr/>
          </p:nvSpPr>
          <p:spPr bwMode="auto">
            <a:xfrm>
              <a:off x="6208626" y="1160220"/>
              <a:ext cx="1197697" cy="38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400" b="1">
                  <a:latin typeface="华文楷体" pitchFamily="2" charset="-122"/>
                  <a:ea typeface="华文楷体" pitchFamily="2" charset="-122"/>
                  <a:cs typeface="Times New Roman" pitchFamily="18" charset="0"/>
                </a:rPr>
                <a:t>m/z 271</a:t>
              </a:r>
              <a:endParaRPr lang="zh-CN" altLang="en-US" sz="1400" b="1">
                <a:latin typeface="华文楷体" pitchFamily="2" charset="-122"/>
                <a:ea typeface="华文楷体" pitchFamily="2" charset="-122"/>
                <a:cs typeface="Times New Roman" pitchFamily="18" charset="0"/>
              </a:endParaRPr>
            </a:p>
          </p:txBody>
        </p:sp>
        <p:sp>
          <p:nvSpPr>
            <p:cNvPr id="8" name="矩形 6"/>
            <p:cNvSpPr>
              <a:spLocks noChangeArrowheads="1"/>
            </p:cNvSpPr>
            <p:nvPr/>
          </p:nvSpPr>
          <p:spPr bwMode="auto">
            <a:xfrm>
              <a:off x="6172332" y="2098466"/>
              <a:ext cx="1197697" cy="35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b="1">
                  <a:latin typeface="Times New Roman" pitchFamily="18" charset="0"/>
                </a:rPr>
                <a:t>m/z</a:t>
              </a:r>
              <a:r>
                <a:rPr lang="en-US" altLang="zh-CN" sz="1200"/>
                <a:t> </a:t>
              </a:r>
              <a:r>
                <a:rPr lang="en-US" altLang="zh-CN" sz="1200" b="1">
                  <a:latin typeface="Times New Roman" pitchFamily="18" charset="0"/>
                  <a:ea typeface="楷体_GB2312" pitchFamily="49" charset="-122"/>
                  <a:cs typeface="Times New Roman" pitchFamily="18" charset="0"/>
                </a:rPr>
                <a:t>287</a:t>
              </a:r>
              <a:endParaRPr lang="zh-CN" altLang="en-US" sz="1200" b="1">
                <a:latin typeface="Times New Roman" pitchFamily="18" charset="0"/>
                <a:ea typeface="楷体_GB2312" pitchFamily="49" charset="-122"/>
                <a:cs typeface="Times New Roman" pitchFamily="18" charset="0"/>
              </a:endParaRPr>
            </a:p>
          </p:txBody>
        </p:sp>
        <p:sp>
          <p:nvSpPr>
            <p:cNvPr id="9" name="矩形 8"/>
            <p:cNvSpPr>
              <a:spLocks noChangeArrowheads="1"/>
            </p:cNvSpPr>
            <p:nvPr/>
          </p:nvSpPr>
          <p:spPr bwMode="auto">
            <a:xfrm>
              <a:off x="6208626" y="3093576"/>
              <a:ext cx="1197697" cy="35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b="1">
                  <a:latin typeface="Times New Roman" pitchFamily="18" charset="0"/>
                </a:rPr>
                <a:t>m/z</a:t>
              </a:r>
              <a:r>
                <a:rPr lang="en-US" altLang="zh-CN" sz="1200">
                  <a:latin typeface="Times New Roman" pitchFamily="18" charset="0"/>
                </a:rPr>
                <a:t> </a:t>
              </a:r>
              <a:r>
                <a:rPr lang="en-US" altLang="zh-CN" sz="1200" b="1">
                  <a:latin typeface="Times New Roman" pitchFamily="18" charset="0"/>
                  <a:cs typeface="Times New Roman" pitchFamily="18" charset="0"/>
                </a:rPr>
                <a:t>301</a:t>
              </a:r>
              <a:endParaRPr lang="zh-CN" altLang="en-US" sz="1200" b="1">
                <a:latin typeface="Times New Roman" pitchFamily="18" charset="0"/>
                <a:cs typeface="Times New Roman" pitchFamily="18" charset="0"/>
              </a:endParaRPr>
            </a:p>
          </p:txBody>
        </p:sp>
        <p:sp>
          <p:nvSpPr>
            <p:cNvPr id="10" name="矩形 9"/>
            <p:cNvSpPr>
              <a:spLocks noChangeArrowheads="1"/>
            </p:cNvSpPr>
            <p:nvPr/>
          </p:nvSpPr>
          <p:spPr bwMode="auto">
            <a:xfrm>
              <a:off x="6208626" y="4153673"/>
              <a:ext cx="1197697" cy="35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b="1">
                  <a:latin typeface="Times New Roman" pitchFamily="18" charset="0"/>
                </a:rPr>
                <a:t>m/z</a:t>
              </a:r>
              <a:r>
                <a:rPr lang="en-US" altLang="zh-CN" sz="1200">
                  <a:latin typeface="Times New Roman" pitchFamily="18" charset="0"/>
                </a:rPr>
                <a:t> </a:t>
              </a:r>
              <a:r>
                <a:rPr lang="en-US" altLang="zh-CN" sz="1200" b="1">
                  <a:latin typeface="Times New Roman" pitchFamily="18" charset="0"/>
                  <a:cs typeface="Times New Roman" pitchFamily="18" charset="0"/>
                </a:rPr>
                <a:t>303</a:t>
              </a:r>
              <a:endParaRPr lang="zh-CN" altLang="en-US" sz="1200" b="1">
                <a:latin typeface="Times New Roman" pitchFamily="18" charset="0"/>
                <a:cs typeface="Times New Roman" pitchFamily="18" charset="0"/>
              </a:endParaRPr>
            </a:p>
          </p:txBody>
        </p:sp>
        <p:sp>
          <p:nvSpPr>
            <p:cNvPr id="11" name="矩形 11"/>
            <p:cNvSpPr>
              <a:spLocks noChangeArrowheads="1"/>
            </p:cNvSpPr>
            <p:nvPr/>
          </p:nvSpPr>
          <p:spPr bwMode="auto">
            <a:xfrm>
              <a:off x="6208626" y="4982255"/>
              <a:ext cx="1197697" cy="35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b="1">
                  <a:latin typeface="Times New Roman" pitchFamily="18" charset="0"/>
                </a:rPr>
                <a:t>m/z</a:t>
              </a:r>
              <a:r>
                <a:rPr lang="en-US" altLang="zh-CN" sz="1200">
                  <a:latin typeface="Times New Roman" pitchFamily="18" charset="0"/>
                </a:rPr>
                <a:t> </a:t>
              </a:r>
              <a:r>
                <a:rPr lang="en-US" altLang="zh-CN" sz="1200" b="1">
                  <a:latin typeface="Times New Roman" pitchFamily="18" charset="0"/>
                  <a:cs typeface="Times New Roman" pitchFamily="18" charset="0"/>
                </a:rPr>
                <a:t>317</a:t>
              </a:r>
              <a:endParaRPr lang="zh-CN" altLang="en-US" sz="1200" b="1">
                <a:latin typeface="Times New Roman" pitchFamily="18" charset="0"/>
                <a:cs typeface="Times New Roman" pitchFamily="18" charset="0"/>
              </a:endParaRPr>
            </a:p>
          </p:txBody>
        </p:sp>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t="72267" r="8780"/>
            <a:stretch>
              <a:fillRect/>
            </a:stretch>
          </p:blipFill>
          <p:spPr bwMode="auto">
            <a:xfrm>
              <a:off x="1331640" y="3093576"/>
              <a:ext cx="6480720" cy="1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 Box 21"/>
          <p:cNvSpPr txBox="1">
            <a:spLocks noChangeArrowheads="1"/>
          </p:cNvSpPr>
          <p:nvPr/>
        </p:nvSpPr>
        <p:spPr bwMode="auto">
          <a:xfrm>
            <a:off x="539552" y="764704"/>
            <a:ext cx="64807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Verdana" pitchFamily="34" charset="0"/>
                <a:ea typeface="宋体" pitchFamily="2" charset="-122"/>
              </a:defRPr>
            </a:lvl1pPr>
            <a:lvl2pPr marL="742950" indent="-285750" eaLnBrk="0" hangingPunct="0">
              <a:defRPr sz="2800">
                <a:solidFill>
                  <a:schemeClr val="tx1"/>
                </a:solidFill>
                <a:latin typeface="Verdana" pitchFamily="34" charset="0"/>
                <a:ea typeface="宋体" pitchFamily="2" charset="-122"/>
              </a:defRPr>
            </a:lvl2pPr>
            <a:lvl3pPr marL="1143000" indent="-228600" eaLnBrk="0" hangingPunct="0">
              <a:defRPr sz="2800">
                <a:solidFill>
                  <a:schemeClr val="tx1"/>
                </a:solidFill>
                <a:latin typeface="Verdana" pitchFamily="34" charset="0"/>
                <a:ea typeface="宋体" pitchFamily="2" charset="-122"/>
              </a:defRPr>
            </a:lvl3pPr>
            <a:lvl4pPr marL="1600200" indent="-228600" eaLnBrk="0" hangingPunct="0">
              <a:defRPr sz="2800">
                <a:solidFill>
                  <a:schemeClr val="tx1"/>
                </a:solidFill>
                <a:latin typeface="Verdana" pitchFamily="34" charset="0"/>
                <a:ea typeface="宋体" pitchFamily="2" charset="-122"/>
              </a:defRPr>
            </a:lvl4pPr>
            <a:lvl5pPr marL="2057400" indent="-228600" eaLnBrk="0" hangingPunct="0">
              <a:defRPr sz="2800">
                <a:solidFill>
                  <a:schemeClr val="tx1"/>
                </a:solidFill>
                <a:latin typeface="Verdana" pitchFamily="34" charset="0"/>
                <a:ea typeface="宋体" pitchFamily="2" charset="-122"/>
              </a:defRPr>
            </a:lvl5pPr>
            <a:lvl6pPr marL="2514600" indent="-228600" eaLnBrk="0" fontAlgn="base" hangingPunct="0">
              <a:spcBef>
                <a:spcPct val="0"/>
              </a:spcBef>
              <a:spcAft>
                <a:spcPct val="0"/>
              </a:spcAft>
              <a:defRPr sz="2800">
                <a:solidFill>
                  <a:schemeClr val="tx1"/>
                </a:solidFill>
                <a:latin typeface="Verdana" pitchFamily="34" charset="0"/>
                <a:ea typeface="宋体" pitchFamily="2" charset="-122"/>
              </a:defRPr>
            </a:lvl6pPr>
            <a:lvl7pPr marL="2971800" indent="-228600" eaLnBrk="0" fontAlgn="base" hangingPunct="0">
              <a:spcBef>
                <a:spcPct val="0"/>
              </a:spcBef>
              <a:spcAft>
                <a:spcPct val="0"/>
              </a:spcAft>
              <a:defRPr sz="2800">
                <a:solidFill>
                  <a:schemeClr val="tx1"/>
                </a:solidFill>
                <a:latin typeface="Verdana" pitchFamily="34" charset="0"/>
                <a:ea typeface="宋体" pitchFamily="2" charset="-122"/>
              </a:defRPr>
            </a:lvl7pPr>
            <a:lvl8pPr marL="3429000" indent="-228600" eaLnBrk="0" fontAlgn="base" hangingPunct="0">
              <a:spcBef>
                <a:spcPct val="0"/>
              </a:spcBef>
              <a:spcAft>
                <a:spcPct val="0"/>
              </a:spcAft>
              <a:defRPr sz="2800">
                <a:solidFill>
                  <a:schemeClr val="tx1"/>
                </a:solidFill>
                <a:latin typeface="Verdana" pitchFamily="34" charset="0"/>
                <a:ea typeface="宋体" pitchFamily="2" charset="-122"/>
              </a:defRPr>
            </a:lvl8pPr>
            <a:lvl9pPr marL="3886200" indent="-228600" eaLnBrk="0" fontAlgn="base" hangingPunct="0">
              <a:spcBef>
                <a:spcPct val="0"/>
              </a:spcBef>
              <a:spcAft>
                <a:spcPct val="0"/>
              </a:spcAft>
              <a:defRPr sz="2800">
                <a:solidFill>
                  <a:schemeClr val="tx1"/>
                </a:solidFill>
                <a:latin typeface="Verdana" pitchFamily="34" charset="0"/>
                <a:ea typeface="宋体" pitchFamily="2" charset="-122"/>
              </a:defRPr>
            </a:lvl9pPr>
          </a:lstStyle>
          <a:p>
            <a:pPr eaLnBrk="1" hangingPunct="1"/>
            <a:r>
              <a:rPr lang="zh-CN" altLang="en-US" sz="2400" b="1" dirty="0" smtClean="0">
                <a:latin typeface="华文楷体" pitchFamily="2" charset="-122"/>
                <a:ea typeface="华文楷体" pitchFamily="2" charset="-122"/>
              </a:rPr>
              <a:t>某植物提取物</a:t>
            </a:r>
            <a:r>
              <a:rPr lang="zh-CN" altLang="en-US" sz="2400" b="1" dirty="0">
                <a:latin typeface="华文楷体" pitchFamily="2" charset="-122"/>
                <a:ea typeface="华文楷体" pitchFamily="2" charset="-122"/>
              </a:rPr>
              <a:t>的母离子扫描谱图</a:t>
            </a:r>
          </a:p>
        </p:txBody>
      </p:sp>
      <p:sp>
        <p:nvSpPr>
          <p:cNvPr id="17" name="TextBox 16"/>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39703719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92696"/>
            <a:ext cx="8229600" cy="86636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sz="half" idx="1"/>
          </p:nvPr>
        </p:nvSpPr>
        <p:spPr>
          <a:xfrm>
            <a:off x="457200" y="1628800"/>
            <a:ext cx="6239452" cy="716827"/>
          </a:xfrm>
        </p:spPr>
        <p:txBody>
          <a:bodyPr>
            <a:noAutofit/>
          </a:bodyPr>
          <a:lstStyle/>
          <a:p>
            <a:pPr marL="342900" lvl="1" indent="-342900">
              <a:lnSpc>
                <a:spcPct val="160000"/>
              </a:lnSpc>
              <a:buSzPct val="50000"/>
              <a:buFont typeface="Wingdings" pitchFamily="2" charset="2"/>
              <a:buChar char="p"/>
            </a:pPr>
            <a:r>
              <a:rPr lang="zh-CN" altLang="en-US" b="1" dirty="0">
                <a:latin typeface="华文楷体" pitchFamily="2" charset="-122"/>
                <a:ea typeface="华文楷体" pitchFamily="2" charset="-122"/>
              </a:rPr>
              <a:t>中性丢失扫描</a:t>
            </a:r>
            <a:r>
              <a:rPr lang="zh-CN" altLang="en-US" dirty="0">
                <a:latin typeface="华文楷体" pitchFamily="2" charset="-122"/>
                <a:ea typeface="华文楷体" pitchFamily="2" charset="-122"/>
              </a:rPr>
              <a:t>（</a:t>
            </a:r>
            <a:r>
              <a:rPr lang="en-US" altLang="zh-CN" dirty="0">
                <a:latin typeface="Times New Roman" pitchFamily="18" charset="0"/>
                <a:cs typeface="Times New Roman" pitchFamily="18" charset="0"/>
              </a:rPr>
              <a:t>Neutral Loss Scan</a:t>
            </a:r>
            <a:r>
              <a:rPr lang="zh-CN" altLang="en-US" dirty="0" smtClean="0">
                <a:latin typeface="Times New Roman" pitchFamily="18" charset="0"/>
                <a:cs typeface="Times New Roman" pitchFamily="18" charset="0"/>
              </a:rPr>
              <a:t>）</a:t>
            </a:r>
            <a:endParaRPr lang="en-US" altLang="zh-CN" dirty="0">
              <a:latin typeface="华文楷体" pitchFamily="2" charset="-122"/>
              <a:ea typeface="华文楷体" pitchFamily="2" charset="-122"/>
            </a:endParaRPr>
          </a:p>
        </p:txBody>
      </p:sp>
      <p:sp>
        <p:nvSpPr>
          <p:cNvPr id="5" name="内容占位符 4"/>
          <p:cNvSpPr>
            <a:spLocks noGrp="1"/>
          </p:cNvSpPr>
          <p:nvPr>
            <p:ph sz="half" idx="2"/>
          </p:nvPr>
        </p:nvSpPr>
        <p:spPr>
          <a:xfrm>
            <a:off x="611560" y="2420888"/>
            <a:ext cx="3744416" cy="3501989"/>
          </a:xfrm>
        </p:spPr>
        <p:txBody>
          <a:bodyPr>
            <a:normAutofit lnSpcReduction="10000"/>
          </a:bodyPr>
          <a:lstStyle/>
          <a:p>
            <a:pPr marL="0" indent="-640080">
              <a:lnSpc>
                <a:spcPct val="150000"/>
              </a:lnSpc>
              <a:buClr>
                <a:srgbClr val="0070C0"/>
              </a:buClr>
            </a:pPr>
            <a:r>
              <a:rPr lang="zh-CN" altLang="en-US" sz="2200" dirty="0">
                <a:latin typeface="Times New Roman" pitchFamily="18" charset="0"/>
                <a:ea typeface="华文楷体" pitchFamily="2" charset="-122"/>
                <a:cs typeface="Times New Roman" pitchFamily="18" charset="0"/>
              </a:rPr>
              <a:t>中性丢失扫描分析可用来鉴定和确认类型已知的</a:t>
            </a:r>
            <a:r>
              <a:rPr lang="zh-CN" altLang="en-US" sz="2200" dirty="0" smtClean="0">
                <a:latin typeface="Times New Roman" pitchFamily="18" charset="0"/>
                <a:ea typeface="华文楷体" pitchFamily="2" charset="-122"/>
                <a:cs typeface="Times New Roman" pitchFamily="18" charset="0"/>
              </a:rPr>
              <a:t>化合物。</a:t>
            </a:r>
            <a:r>
              <a:rPr lang="zh-CN" altLang="en-US" sz="2200" dirty="0">
                <a:latin typeface="Times New Roman" pitchFamily="18" charset="0"/>
                <a:ea typeface="华文楷体" pitchFamily="2" charset="-122"/>
                <a:cs typeface="Times New Roman" pitchFamily="18" charset="0"/>
              </a:rPr>
              <a:t>也可以帮助进行未知物结构判断，例如有中性丢失</a:t>
            </a:r>
            <a:r>
              <a:rPr lang="en-US" altLang="zh-CN" sz="2200" dirty="0">
                <a:latin typeface="Times New Roman" pitchFamily="18" charset="0"/>
                <a:ea typeface="华文楷体" pitchFamily="2" charset="-122"/>
                <a:cs typeface="Times New Roman" pitchFamily="18" charset="0"/>
              </a:rPr>
              <a:t>18Da</a:t>
            </a:r>
            <a:r>
              <a:rPr lang="zh-CN" altLang="en-US" sz="2200" dirty="0">
                <a:latin typeface="Times New Roman" pitchFamily="18" charset="0"/>
                <a:ea typeface="华文楷体" pitchFamily="2" charset="-122"/>
                <a:cs typeface="Times New Roman" pitchFamily="18" charset="0"/>
              </a:rPr>
              <a:t>的意味着</a:t>
            </a:r>
            <a:r>
              <a:rPr lang="en-US" altLang="zh-CN" sz="2200" dirty="0">
                <a:latin typeface="Times New Roman" pitchFamily="18" charset="0"/>
                <a:ea typeface="华文楷体" pitchFamily="2" charset="-122"/>
                <a:cs typeface="Times New Roman" pitchFamily="18" charset="0"/>
              </a:rPr>
              <a:t>-H</a:t>
            </a:r>
            <a:r>
              <a:rPr lang="en-US" altLang="zh-CN" sz="2200" baseline="-25000" dirty="0">
                <a:latin typeface="Times New Roman" pitchFamily="18" charset="0"/>
                <a:ea typeface="华文楷体" pitchFamily="2" charset="-122"/>
                <a:cs typeface="Times New Roman" pitchFamily="18" charset="0"/>
              </a:rPr>
              <a:t>2</a:t>
            </a:r>
            <a:r>
              <a:rPr lang="en-US" altLang="zh-CN" sz="2200" dirty="0">
                <a:latin typeface="Times New Roman" pitchFamily="18" charset="0"/>
                <a:ea typeface="华文楷体" pitchFamily="2" charset="-122"/>
                <a:cs typeface="Times New Roman" pitchFamily="18" charset="0"/>
              </a:rPr>
              <a:t>O</a:t>
            </a:r>
            <a:r>
              <a:rPr lang="zh-CN" altLang="en-US" sz="2200" dirty="0">
                <a:latin typeface="Times New Roman" pitchFamily="18" charset="0"/>
                <a:ea typeface="华文楷体" pitchFamily="2" charset="-122"/>
                <a:cs typeface="Times New Roman" pitchFamily="18" charset="0"/>
              </a:rPr>
              <a:t>，</a:t>
            </a:r>
            <a:r>
              <a:rPr lang="en-US" altLang="zh-CN" sz="2200" dirty="0">
                <a:latin typeface="Times New Roman" pitchFamily="18" charset="0"/>
                <a:ea typeface="华文楷体" pitchFamily="2" charset="-122"/>
                <a:cs typeface="Times New Roman" pitchFamily="18" charset="0"/>
              </a:rPr>
              <a:t>28-CO</a:t>
            </a:r>
            <a:r>
              <a:rPr lang="zh-CN" altLang="en-US" sz="2200" dirty="0">
                <a:latin typeface="Times New Roman" pitchFamily="18" charset="0"/>
                <a:ea typeface="华文楷体" pitchFamily="2" charset="-122"/>
                <a:cs typeface="Times New Roman" pitchFamily="18" charset="0"/>
              </a:rPr>
              <a:t>，</a:t>
            </a:r>
            <a:r>
              <a:rPr lang="en-US" altLang="zh-CN" sz="2200" dirty="0">
                <a:latin typeface="Times New Roman" pitchFamily="18" charset="0"/>
                <a:ea typeface="华文楷体" pitchFamily="2" charset="-122"/>
                <a:cs typeface="Times New Roman" pitchFamily="18" charset="0"/>
              </a:rPr>
              <a:t>30-HCOH</a:t>
            </a:r>
            <a:r>
              <a:rPr lang="zh-CN" altLang="en-US" sz="2200" dirty="0">
                <a:latin typeface="Times New Roman" pitchFamily="18" charset="0"/>
                <a:ea typeface="华文楷体" pitchFamily="2" charset="-122"/>
                <a:cs typeface="Times New Roman" pitchFamily="18" charset="0"/>
              </a:rPr>
              <a:t>，</a:t>
            </a:r>
            <a:r>
              <a:rPr lang="en-US" altLang="zh-CN" sz="2200" dirty="0">
                <a:latin typeface="Times New Roman" pitchFamily="18" charset="0"/>
                <a:ea typeface="华文楷体" pitchFamily="2" charset="-122"/>
                <a:cs typeface="Times New Roman" pitchFamily="18" charset="0"/>
              </a:rPr>
              <a:t>32-CH</a:t>
            </a:r>
            <a:r>
              <a:rPr lang="en-US" altLang="zh-CN" sz="2200" baseline="-25000" dirty="0">
                <a:latin typeface="Times New Roman" pitchFamily="18" charset="0"/>
                <a:ea typeface="华文楷体" pitchFamily="2" charset="-122"/>
                <a:cs typeface="Times New Roman" pitchFamily="18" charset="0"/>
              </a:rPr>
              <a:t>3</a:t>
            </a:r>
            <a:r>
              <a:rPr lang="en-US" altLang="zh-CN" sz="2200" dirty="0">
                <a:latin typeface="Times New Roman" pitchFamily="18" charset="0"/>
                <a:ea typeface="华文楷体" pitchFamily="2" charset="-122"/>
                <a:cs typeface="Times New Roman" pitchFamily="18" charset="0"/>
              </a:rPr>
              <a:t>OH</a:t>
            </a:r>
            <a:r>
              <a:rPr lang="zh-CN" altLang="en-US" sz="2200" dirty="0">
                <a:latin typeface="Times New Roman" pitchFamily="18" charset="0"/>
                <a:ea typeface="华文楷体" pitchFamily="2" charset="-122"/>
                <a:cs typeface="Times New Roman" pitchFamily="18" charset="0"/>
              </a:rPr>
              <a:t>，</a:t>
            </a:r>
            <a:r>
              <a:rPr lang="en-US" altLang="zh-CN" sz="2200" dirty="0">
                <a:latin typeface="Times New Roman" pitchFamily="18" charset="0"/>
                <a:ea typeface="华文楷体" pitchFamily="2" charset="-122"/>
                <a:cs typeface="Times New Roman" pitchFamily="18" charset="0"/>
              </a:rPr>
              <a:t>44-CO</a:t>
            </a:r>
            <a:r>
              <a:rPr lang="en-US" altLang="zh-CN" sz="2200" baseline="-25000" dirty="0">
                <a:latin typeface="Times New Roman" pitchFamily="18" charset="0"/>
                <a:ea typeface="华文楷体" pitchFamily="2" charset="-122"/>
                <a:cs typeface="Times New Roman" pitchFamily="18" charset="0"/>
              </a:rPr>
              <a:t>2</a:t>
            </a:r>
            <a:r>
              <a:rPr lang="zh-CN" altLang="en-US" sz="2200" dirty="0">
                <a:latin typeface="Times New Roman" pitchFamily="18" charset="0"/>
                <a:ea typeface="华文楷体" pitchFamily="2" charset="-122"/>
                <a:cs typeface="Times New Roman" pitchFamily="18" charset="0"/>
              </a:rPr>
              <a:t>等等。</a:t>
            </a:r>
            <a:endParaRPr lang="zh-CN" altLang="en-US" sz="2200" dirty="0">
              <a:latin typeface="华文楷体" pitchFamily="2" charset="-122"/>
              <a:ea typeface="华文楷体" pitchFamily="2" charset="-122"/>
            </a:endParaRPr>
          </a:p>
          <a:p>
            <a:endParaRPr lang="zh-CN" altLang="en-US" dirty="0"/>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7" name="Picture 2"/>
          <p:cNvPicPr>
            <a:picLocks noChangeAspect="1" noChangeArrowheads="1"/>
          </p:cNvPicPr>
          <p:nvPr/>
        </p:nvPicPr>
        <p:blipFill>
          <a:blip r:embed="rId2"/>
          <a:srcRect l="47539" t="3691" b="51673"/>
          <a:stretch>
            <a:fillRect/>
          </a:stretch>
        </p:blipFill>
        <p:spPr bwMode="auto">
          <a:xfrm>
            <a:off x="4427984" y="2780928"/>
            <a:ext cx="4249304" cy="2892400"/>
          </a:xfrm>
          <a:prstGeom prst="rect">
            <a:avLst/>
          </a:prstGeom>
          <a:noFill/>
          <a:ln w="12700">
            <a:solidFill>
              <a:srgbClr val="669900"/>
            </a:solidFill>
            <a:miter lim="800000"/>
            <a:headEnd/>
            <a:tailEnd/>
          </a:ln>
          <a:effectLst/>
        </p:spPr>
      </p:pic>
    </p:spTree>
    <p:extLst>
      <p:ext uri="{BB962C8B-B14F-4D97-AF65-F5344CB8AC3E}">
        <p14:creationId xmlns:p14="http://schemas.microsoft.com/office/powerpoint/2010/main" val="2248721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642918"/>
            <a:ext cx="6257940" cy="846980"/>
          </a:xfrm>
        </p:spPr>
        <p:txBody>
          <a:bodyPr>
            <a:normAutofit/>
          </a:bodyPr>
          <a:lstStyle/>
          <a:p>
            <a:r>
              <a:rPr lang="zh-CN" altLang="en-US" sz="3600" dirty="0" smtClean="0">
                <a:latin typeface="华文楷体" pitchFamily="2" charset="-122"/>
                <a:ea typeface="华文楷体" pitchFamily="2" charset="-122"/>
              </a:rPr>
              <a:t>质谱扫描类型</a:t>
            </a:r>
            <a:endParaRPr lang="zh-CN" altLang="en-US" sz="3600" dirty="0">
              <a:latin typeface="华文楷体" pitchFamily="2" charset="-122"/>
              <a:ea typeface="华文楷体" pitchFamily="2" charset="-122"/>
            </a:endParaRPr>
          </a:p>
        </p:txBody>
      </p:sp>
      <p:sp>
        <p:nvSpPr>
          <p:cNvPr id="3" name="内容占位符 2"/>
          <p:cNvSpPr>
            <a:spLocks noGrp="1"/>
          </p:cNvSpPr>
          <p:nvPr>
            <p:ph idx="1"/>
          </p:nvPr>
        </p:nvSpPr>
        <p:spPr>
          <a:xfrm>
            <a:off x="540996" y="1556792"/>
            <a:ext cx="7991444" cy="2592288"/>
          </a:xfrm>
        </p:spPr>
        <p:txBody>
          <a:bodyPr>
            <a:noAutofit/>
          </a:bodyPr>
          <a:lstStyle/>
          <a:p>
            <a:pPr marL="342900" lvl="1" indent="-342900">
              <a:lnSpc>
                <a:spcPct val="160000"/>
              </a:lnSpc>
              <a:buSzPct val="50000"/>
              <a:buFont typeface="Wingdings" pitchFamily="2" charset="2"/>
              <a:buChar char="p"/>
            </a:pPr>
            <a:r>
              <a:rPr lang="zh-CN" altLang="en-US" b="1" dirty="0">
                <a:latin typeface="华文楷体" pitchFamily="2" charset="-122"/>
                <a:ea typeface="华文楷体" pitchFamily="2" charset="-122"/>
              </a:rPr>
              <a:t>多反应监测</a:t>
            </a:r>
            <a:r>
              <a:rPr lang="zh-CN" altLang="en-US" dirty="0">
                <a:latin typeface="华文楷体" pitchFamily="2" charset="-122"/>
                <a:ea typeface="华文楷体" pitchFamily="2" charset="-122"/>
              </a:rPr>
              <a:t>（</a:t>
            </a:r>
            <a:r>
              <a:rPr lang="en-US" altLang="zh-CN" dirty="0">
                <a:latin typeface="Times New Roman" pitchFamily="18" charset="0"/>
                <a:cs typeface="Times New Roman" pitchFamily="18" charset="0"/>
              </a:rPr>
              <a:t>Multiple Reaction Monitoring</a:t>
            </a:r>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MRM</a:t>
            </a:r>
            <a:r>
              <a:rPr lang="zh-CN" altLang="en-US" dirty="0">
                <a:latin typeface="Times New Roman" pitchFamily="18" charset="0"/>
                <a:cs typeface="Times New Roman" pitchFamily="18" charset="0"/>
              </a:rPr>
              <a:t>）</a:t>
            </a:r>
            <a:endParaRPr lang="en-US" altLang="zh-CN" dirty="0">
              <a:latin typeface="Times New Roman" pitchFamily="18" charset="0"/>
              <a:cs typeface="Times New Roman" pitchFamily="18" charset="0"/>
            </a:endParaRPr>
          </a:p>
          <a:p>
            <a:pPr marL="742950" lvl="2" indent="-342900">
              <a:lnSpc>
                <a:spcPct val="160000"/>
              </a:lnSpc>
              <a:buSzPct val="50000"/>
              <a:buFont typeface="Wingdings" pitchFamily="2" charset="2"/>
              <a:buChar char="l"/>
            </a:pPr>
            <a:r>
              <a:rPr lang="zh-CN" altLang="en-US" sz="2200" dirty="0">
                <a:latin typeface="华文楷体" pitchFamily="2" charset="-122"/>
                <a:ea typeface="华文楷体" pitchFamily="2" charset="-122"/>
              </a:rPr>
              <a:t>适用于待测组分含量低，体系组份复杂且干扰严重的样品分析。</a:t>
            </a:r>
            <a:endParaRPr lang="en-US" altLang="zh-CN" sz="2200" dirty="0">
              <a:latin typeface="华文楷体" pitchFamily="2" charset="-122"/>
              <a:ea typeface="华文楷体" pitchFamily="2" charset="-122"/>
            </a:endParaRPr>
          </a:p>
          <a:p>
            <a:pPr marL="742950" lvl="2" indent="-342900">
              <a:lnSpc>
                <a:spcPct val="160000"/>
              </a:lnSpc>
              <a:buSzPct val="50000"/>
              <a:buFont typeface="Wingdings" pitchFamily="2" charset="2"/>
              <a:buChar char="l"/>
            </a:pPr>
            <a:r>
              <a:rPr lang="zh-CN" altLang="en-US" sz="2200" dirty="0">
                <a:latin typeface="华文楷体" pitchFamily="2" charset="-122"/>
                <a:ea typeface="华文楷体" pitchFamily="2" charset="-122"/>
              </a:rPr>
              <a:t>常用于</a:t>
            </a:r>
            <a:r>
              <a:rPr lang="zh-CN" altLang="en-US" sz="2200" dirty="0" smtClean="0">
                <a:latin typeface="华文楷体" pitchFamily="2" charset="-122"/>
                <a:ea typeface="华文楷体" pitchFamily="2" charset="-122"/>
              </a:rPr>
              <a:t>定量分析。</a:t>
            </a:r>
            <a:endParaRPr lang="zh-CN" altLang="en-US" sz="2200" dirty="0">
              <a:latin typeface="华文楷体" pitchFamily="2" charset="-122"/>
              <a:ea typeface="华文楷体" pitchFamily="2" charset="-122"/>
            </a:endParaRPr>
          </a:p>
        </p:txBody>
      </p:sp>
      <p:sp>
        <p:nvSpPr>
          <p:cNvPr id="4" name="TextBox 3"/>
          <p:cNvSpPr txBox="1"/>
          <p:nvPr/>
        </p:nvSpPr>
        <p:spPr>
          <a:xfrm>
            <a:off x="7000892" y="49389"/>
            <a:ext cx="2039341"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第一章  </a:t>
            </a:r>
            <a:r>
              <a:rPr lang="en-US" altLang="zh-CN" sz="1400" b="1" dirty="0" smtClean="0">
                <a:latin typeface="华文楷体" pitchFamily="2" charset="-122"/>
                <a:ea typeface="华文楷体" pitchFamily="2" charset="-122"/>
              </a:rPr>
              <a:t>LC-MS</a:t>
            </a:r>
            <a:r>
              <a:rPr lang="zh-CN" altLang="en-US" sz="1400" b="1" dirty="0" smtClean="0">
                <a:latin typeface="华文楷体" pitchFamily="2" charset="-122"/>
                <a:ea typeface="华文楷体" pitchFamily="2" charset="-122"/>
              </a:rPr>
              <a:t>技术简介</a:t>
            </a:r>
            <a:endParaRPr lang="zh-CN" altLang="en-US" sz="1400" b="1" dirty="0">
              <a:latin typeface="华文楷体" pitchFamily="2" charset="-122"/>
              <a:ea typeface="华文楷体" pitchFamily="2" charset="-122"/>
            </a:endParaRPr>
          </a:p>
        </p:txBody>
      </p:sp>
      <p:pic>
        <p:nvPicPr>
          <p:cNvPr id="6" name="Picture 2"/>
          <p:cNvPicPr>
            <a:picLocks noChangeAspect="1" noChangeArrowheads="1"/>
          </p:cNvPicPr>
          <p:nvPr/>
        </p:nvPicPr>
        <p:blipFill>
          <a:blip r:embed="rId2"/>
          <a:srcRect l="47539" t="40600" b="20300"/>
          <a:stretch>
            <a:fillRect/>
          </a:stretch>
        </p:blipFill>
        <p:spPr bwMode="auto">
          <a:xfrm>
            <a:off x="3923928" y="3429000"/>
            <a:ext cx="4249302" cy="2533651"/>
          </a:xfrm>
          <a:prstGeom prst="rect">
            <a:avLst/>
          </a:prstGeom>
          <a:noFill/>
          <a:ln w="12700">
            <a:solidFill>
              <a:srgbClr val="0000FF"/>
            </a:solidFill>
            <a:miter lim="800000"/>
            <a:headEnd/>
            <a:tailEnd/>
          </a:ln>
          <a:effectLst/>
        </p:spPr>
      </p:pic>
    </p:spTree>
    <p:extLst>
      <p:ext uri="{BB962C8B-B14F-4D97-AF65-F5344CB8AC3E}">
        <p14:creationId xmlns:p14="http://schemas.microsoft.com/office/powerpoint/2010/main" val="30964985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400" dirty="0" smtClean="0">
                <a:latin typeface="隶书" pitchFamily="49" charset="-122"/>
                <a:ea typeface="隶书" pitchFamily="49" charset="-122"/>
              </a:rPr>
              <a:t>第二章 我们的液质联用仪</a:t>
            </a:r>
            <a:endParaRPr lang="zh-CN" altLang="en-US" sz="4400" dirty="0">
              <a:latin typeface="隶书" pitchFamily="49" charset="-122"/>
              <a:ea typeface="隶书" pitchFamily="49" charset="-122"/>
            </a:endParaRPr>
          </a:p>
        </p:txBody>
      </p:sp>
      <p:pic>
        <p:nvPicPr>
          <p:cNvPr id="5" name="Picture 4" descr="14三重四极杆串联质谱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5137" y="2348880"/>
            <a:ext cx="4008233" cy="2664296"/>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13液相色谱-离子阱质谱联用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348880"/>
            <a:ext cx="4014127" cy="2664296"/>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15616" y="5254509"/>
            <a:ext cx="3026791" cy="646331"/>
          </a:xfrm>
          <a:prstGeom prst="rect">
            <a:avLst/>
          </a:prstGeom>
          <a:solidFill>
            <a:srgbClr val="FFFF99"/>
          </a:solidFill>
        </p:spPr>
        <p:txBody>
          <a:bodyPr wrap="none" rtlCol="0">
            <a:spAutoFit/>
          </a:bodyPr>
          <a:lstStyle/>
          <a:p>
            <a:pPr algn="ctr"/>
            <a:r>
              <a:rPr lang="zh-CN" altLang="en-US" b="1" dirty="0" smtClean="0">
                <a:latin typeface="华文楷体" pitchFamily="2" charset="-122"/>
                <a:ea typeface="华文楷体" pitchFamily="2" charset="-122"/>
              </a:rPr>
              <a:t>液相色谱</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离子阱质谱联用仪</a:t>
            </a:r>
            <a:endParaRPr lang="en-US" altLang="zh-CN" b="1" dirty="0" smtClean="0">
              <a:latin typeface="华文楷体" pitchFamily="2" charset="-122"/>
              <a:ea typeface="华文楷体" pitchFamily="2" charset="-122"/>
            </a:endParaRPr>
          </a:p>
          <a:p>
            <a:pPr algn="ctr"/>
            <a:r>
              <a:rPr lang="en-US" altLang="zh-CN" b="1" dirty="0" smtClean="0">
                <a:latin typeface="华文楷体" pitchFamily="2" charset="-122"/>
                <a:ea typeface="华文楷体" pitchFamily="2" charset="-122"/>
              </a:rPr>
              <a:t>LCQ Fleet</a:t>
            </a:r>
            <a:endParaRPr lang="zh-CN" altLang="en-US" b="1" dirty="0">
              <a:latin typeface="华文楷体" pitchFamily="2" charset="-122"/>
              <a:ea typeface="华文楷体" pitchFamily="2" charset="-122"/>
            </a:endParaRPr>
          </a:p>
        </p:txBody>
      </p:sp>
      <p:sp>
        <p:nvSpPr>
          <p:cNvPr id="8" name="TextBox 7"/>
          <p:cNvSpPr txBox="1"/>
          <p:nvPr/>
        </p:nvSpPr>
        <p:spPr>
          <a:xfrm>
            <a:off x="4873940" y="5296355"/>
            <a:ext cx="3719288" cy="646331"/>
          </a:xfrm>
          <a:prstGeom prst="rect">
            <a:avLst/>
          </a:prstGeom>
          <a:solidFill>
            <a:srgbClr val="FFFF99"/>
          </a:solidFill>
        </p:spPr>
        <p:txBody>
          <a:bodyPr wrap="none" rtlCol="0">
            <a:spAutoFit/>
          </a:bodyPr>
          <a:lstStyle/>
          <a:p>
            <a:pPr algn="ctr"/>
            <a:r>
              <a:rPr lang="zh-CN" altLang="en-US" b="1" dirty="0" smtClean="0">
                <a:latin typeface="华文楷体" pitchFamily="2" charset="-122"/>
                <a:ea typeface="华文楷体" pitchFamily="2" charset="-122"/>
              </a:rPr>
              <a:t>液相色谱仪</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三重四极杆串联质谱仪</a:t>
            </a:r>
            <a:endParaRPr lang="en-US" altLang="zh-CN" b="1" dirty="0" smtClean="0">
              <a:latin typeface="华文楷体" pitchFamily="2" charset="-122"/>
              <a:ea typeface="华文楷体" pitchFamily="2" charset="-122"/>
            </a:endParaRPr>
          </a:p>
          <a:p>
            <a:pPr algn="ctr"/>
            <a:r>
              <a:rPr lang="en-US" altLang="zh-CN" b="1" dirty="0" smtClean="0">
                <a:latin typeface="华文楷体" pitchFamily="2" charset="-122"/>
                <a:ea typeface="华文楷体" pitchFamily="2" charset="-122"/>
              </a:rPr>
              <a:t>TSQ Quantum Access MAX</a:t>
            </a:r>
            <a:endParaRPr lang="zh-CN" altLang="en-US" b="1" dirty="0">
              <a:latin typeface="华文楷体" pitchFamily="2" charset="-122"/>
              <a:ea typeface="华文楷体" pitchFamily="2" charset="-122"/>
            </a:endParaRPr>
          </a:p>
        </p:txBody>
      </p:sp>
    </p:spTree>
    <p:extLst>
      <p:ext uri="{BB962C8B-B14F-4D97-AF65-F5344CB8AC3E}">
        <p14:creationId xmlns:p14="http://schemas.microsoft.com/office/powerpoint/2010/main" val="1415755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9170" y="44624"/>
            <a:ext cx="2249334" cy="307777"/>
          </a:xfrm>
          <a:prstGeom prst="rect">
            <a:avLst/>
          </a:prstGeom>
          <a:noFill/>
        </p:spPr>
        <p:txBody>
          <a:bodyPr wrap="none" rtlCol="0">
            <a:spAutoFit/>
          </a:bodyPr>
          <a:lstStyle/>
          <a:p>
            <a:r>
              <a:rPr lang="zh-CN" altLang="en-US" sz="1400" b="1" dirty="0">
                <a:latin typeface="华文楷体" pitchFamily="2" charset="-122"/>
                <a:ea typeface="华文楷体" pitchFamily="2" charset="-122"/>
              </a:rPr>
              <a:t>第二</a:t>
            </a:r>
            <a:r>
              <a:rPr lang="zh-CN" altLang="en-US" sz="1400" b="1" dirty="0" smtClean="0">
                <a:latin typeface="华文楷体" pitchFamily="2" charset="-122"/>
                <a:ea typeface="华文楷体" pitchFamily="2" charset="-122"/>
              </a:rPr>
              <a:t>章  我们的液质联用仪</a:t>
            </a:r>
            <a:endParaRPr lang="zh-CN" altLang="en-US" sz="1400" b="1" dirty="0">
              <a:latin typeface="华文楷体" pitchFamily="2" charset="-122"/>
              <a:ea typeface="华文楷体" pitchFamily="2" charset="-122"/>
            </a:endParaRPr>
          </a:p>
        </p:txBody>
      </p:sp>
      <p:graphicFrame>
        <p:nvGraphicFramePr>
          <p:cNvPr id="9" name="表格 8"/>
          <p:cNvGraphicFramePr>
            <a:graphicFrameLocks noGrp="1"/>
          </p:cNvGraphicFramePr>
          <p:nvPr>
            <p:extLst>
              <p:ext uri="{D42A27DB-BD31-4B8C-83A1-F6EECF244321}">
                <p14:modId xmlns:p14="http://schemas.microsoft.com/office/powerpoint/2010/main" val="2314286239"/>
              </p:ext>
            </p:extLst>
          </p:nvPr>
        </p:nvGraphicFramePr>
        <p:xfrm>
          <a:off x="251520" y="1397000"/>
          <a:ext cx="8640960" cy="5309911"/>
        </p:xfrm>
        <a:graphic>
          <a:graphicData uri="http://schemas.openxmlformats.org/drawingml/2006/table">
            <a:tbl>
              <a:tblPr firstRow="1" bandRow="1">
                <a:tableStyleId>{5C22544A-7EE6-4342-B048-85BDC9FD1C3A}</a:tableStyleId>
              </a:tblPr>
              <a:tblGrid>
                <a:gridCol w="491762"/>
                <a:gridCol w="1896796"/>
                <a:gridCol w="3091075"/>
                <a:gridCol w="3161327"/>
              </a:tblGrid>
              <a:tr h="417745">
                <a:tc gridSpan="2">
                  <a:txBody>
                    <a:bodyPr/>
                    <a:lstStyle/>
                    <a:p>
                      <a:pPr algn="l"/>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LC-ITMS</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LC-</a:t>
                      </a:r>
                      <a:r>
                        <a:rPr lang="en-US" altLang="zh-CN" dirty="0" err="1" smtClean="0">
                          <a:solidFill>
                            <a:schemeClr val="tx1"/>
                          </a:solidFill>
                          <a:latin typeface="Times New Roman" pitchFamily="18" charset="0"/>
                          <a:ea typeface="华文楷体" pitchFamily="2" charset="-122"/>
                          <a:cs typeface="Times New Roman" pitchFamily="18" charset="0"/>
                        </a:rPr>
                        <a:t>QqQ</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rowSpan="4">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液相色谱仪</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仪器型号</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Surveyor</a:t>
                      </a:r>
                      <a:r>
                        <a:rPr lang="en-US" altLang="zh-CN" baseline="0" dirty="0" smtClean="0">
                          <a:solidFill>
                            <a:schemeClr val="tx1"/>
                          </a:solidFill>
                          <a:latin typeface="Times New Roman" pitchFamily="18" charset="0"/>
                          <a:ea typeface="华文楷体" pitchFamily="2" charset="-122"/>
                          <a:cs typeface="Times New Roman" pitchFamily="18" charset="0"/>
                        </a:rPr>
                        <a:t> MS Plus (HPLC)</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err="1" smtClean="0">
                          <a:solidFill>
                            <a:schemeClr val="tx1"/>
                          </a:solidFill>
                          <a:latin typeface="Times New Roman" pitchFamily="18" charset="0"/>
                          <a:ea typeface="华文楷体" pitchFamily="2" charset="-122"/>
                          <a:cs typeface="Times New Roman" pitchFamily="18" charset="0"/>
                        </a:rPr>
                        <a:t>Accela</a:t>
                      </a:r>
                      <a:r>
                        <a:rPr lang="en-US" altLang="zh-CN" dirty="0" smtClean="0">
                          <a:solidFill>
                            <a:schemeClr val="tx1"/>
                          </a:solidFill>
                          <a:latin typeface="Times New Roman" pitchFamily="18" charset="0"/>
                          <a:ea typeface="华文楷体" pitchFamily="2" charset="-122"/>
                          <a:cs typeface="Times New Roman" pitchFamily="18" charset="0"/>
                        </a:rPr>
                        <a:t>  1250 (UPLC)</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v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压力范围</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0-400 bar</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0-1250 bar</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v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色谱柱长度</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250mm</a:t>
                      </a:r>
                      <a:r>
                        <a:rPr lang="zh-CN" altLang="en-US" dirty="0" smtClean="0">
                          <a:solidFill>
                            <a:schemeClr val="tx1"/>
                          </a:solidFill>
                          <a:latin typeface="Times New Roman" pitchFamily="18" charset="0"/>
                          <a:ea typeface="华文楷体" pitchFamily="2" charset="-122"/>
                          <a:cs typeface="Times New Roman" pitchFamily="18" charset="0"/>
                        </a:rPr>
                        <a:t>，</a:t>
                      </a:r>
                      <a:r>
                        <a:rPr lang="en-US" altLang="zh-CN" dirty="0" smtClean="0">
                          <a:solidFill>
                            <a:schemeClr val="tx1"/>
                          </a:solidFill>
                          <a:latin typeface="Times New Roman" pitchFamily="18" charset="0"/>
                          <a:ea typeface="华文楷体" pitchFamily="2" charset="-122"/>
                          <a:cs typeface="Times New Roman" pitchFamily="18" charset="0"/>
                        </a:rPr>
                        <a:t>150mm</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150mm</a:t>
                      </a:r>
                      <a:r>
                        <a:rPr lang="zh-CN" altLang="en-US" dirty="0" smtClean="0">
                          <a:solidFill>
                            <a:schemeClr val="tx1"/>
                          </a:solidFill>
                          <a:latin typeface="Times New Roman" pitchFamily="18" charset="0"/>
                          <a:ea typeface="华文楷体" pitchFamily="2" charset="-122"/>
                          <a:cs typeface="Times New Roman" pitchFamily="18" charset="0"/>
                        </a:rPr>
                        <a:t>，</a:t>
                      </a:r>
                      <a:r>
                        <a:rPr lang="en-US" altLang="zh-CN" dirty="0" smtClean="0">
                          <a:solidFill>
                            <a:schemeClr val="tx1"/>
                          </a:solidFill>
                          <a:latin typeface="Times New Roman" pitchFamily="18" charset="0"/>
                          <a:ea typeface="华文楷体" pitchFamily="2" charset="-122"/>
                          <a:cs typeface="Times New Roman" pitchFamily="18" charset="0"/>
                        </a:rPr>
                        <a:t>100mm</a:t>
                      </a:r>
                      <a:r>
                        <a:rPr lang="zh-CN" altLang="en-US" dirty="0" smtClean="0">
                          <a:solidFill>
                            <a:schemeClr val="tx1"/>
                          </a:solidFill>
                          <a:latin typeface="Times New Roman" pitchFamily="18" charset="0"/>
                          <a:ea typeface="华文楷体" pitchFamily="2" charset="-122"/>
                          <a:cs typeface="Times New Roman" pitchFamily="18" charset="0"/>
                        </a:rPr>
                        <a:t>，</a:t>
                      </a:r>
                      <a:r>
                        <a:rPr lang="en-US" altLang="zh-CN" dirty="0" smtClean="0">
                          <a:solidFill>
                            <a:schemeClr val="tx1"/>
                          </a:solidFill>
                          <a:latin typeface="Times New Roman" pitchFamily="18" charset="0"/>
                          <a:ea typeface="华文楷体" pitchFamily="2" charset="-122"/>
                          <a:cs typeface="Times New Roman" pitchFamily="18" charset="0"/>
                        </a:rPr>
                        <a:t>50mm</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v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色谱柱粒径</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4.6</a:t>
                      </a:r>
                      <a:r>
                        <a:rPr lang="en-US" altLang="zh-CN" dirty="0" smtClean="0">
                          <a:solidFill>
                            <a:schemeClr val="tx1"/>
                          </a:solidFill>
                          <a:latin typeface="Times New Roman" pitchFamily="18" charset="0"/>
                          <a:ea typeface="华文楷体" pitchFamily="2" charset="-122"/>
                          <a:cs typeface="Times New Roman" pitchFamily="18" charset="0"/>
                          <a:sym typeface="Symbol"/>
                        </a:rPr>
                        <a:t>m</a:t>
                      </a:r>
                      <a:r>
                        <a:rPr lang="zh-CN" altLang="en-US" dirty="0" smtClean="0">
                          <a:solidFill>
                            <a:schemeClr val="tx1"/>
                          </a:solidFill>
                          <a:latin typeface="Times New Roman" pitchFamily="18" charset="0"/>
                          <a:ea typeface="华文楷体" pitchFamily="2" charset="-122"/>
                          <a:cs typeface="Times New Roman" pitchFamily="18" charset="0"/>
                          <a:sym typeface="Symbol"/>
                        </a:rPr>
                        <a:t>，</a:t>
                      </a:r>
                      <a:r>
                        <a:rPr lang="en-US" altLang="zh-CN" dirty="0" smtClean="0">
                          <a:solidFill>
                            <a:schemeClr val="tx1"/>
                          </a:solidFill>
                          <a:latin typeface="Times New Roman" pitchFamily="18" charset="0"/>
                          <a:ea typeface="华文楷体" pitchFamily="2" charset="-122"/>
                          <a:cs typeface="Times New Roman" pitchFamily="18" charset="0"/>
                          <a:sym typeface="Symbol"/>
                        </a:rPr>
                        <a:t>3.5m</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3.5</a:t>
                      </a:r>
                      <a:r>
                        <a:rPr lang="en-US" altLang="zh-CN" dirty="0" smtClean="0">
                          <a:solidFill>
                            <a:schemeClr val="tx1"/>
                          </a:solidFill>
                          <a:latin typeface="Times New Roman" pitchFamily="18" charset="0"/>
                          <a:ea typeface="华文楷体" pitchFamily="2" charset="-122"/>
                          <a:cs typeface="Times New Roman" pitchFamily="18" charset="0"/>
                          <a:sym typeface="Symbol"/>
                        </a:rPr>
                        <a:t>m</a:t>
                      </a:r>
                      <a:r>
                        <a:rPr lang="zh-CN" altLang="en-US" dirty="0" smtClean="0">
                          <a:solidFill>
                            <a:schemeClr val="tx1"/>
                          </a:solidFill>
                          <a:latin typeface="Times New Roman" pitchFamily="18" charset="0"/>
                          <a:ea typeface="华文楷体" pitchFamily="2" charset="-122"/>
                          <a:cs typeface="Times New Roman" pitchFamily="18" charset="0"/>
                          <a:sym typeface="Symbol"/>
                        </a:rPr>
                        <a:t>，</a:t>
                      </a:r>
                      <a:r>
                        <a:rPr lang="en-US" altLang="zh-CN" dirty="0" smtClean="0">
                          <a:solidFill>
                            <a:schemeClr val="tx1"/>
                          </a:solidFill>
                          <a:latin typeface="Times New Roman" pitchFamily="18" charset="0"/>
                          <a:ea typeface="华文楷体" pitchFamily="2" charset="-122"/>
                          <a:cs typeface="Times New Roman" pitchFamily="18" charset="0"/>
                          <a:sym typeface="Symbol"/>
                        </a:rPr>
                        <a:t>2.5m</a:t>
                      </a:r>
                      <a:r>
                        <a:rPr lang="zh-CN" altLang="en-US" dirty="0" smtClean="0">
                          <a:solidFill>
                            <a:schemeClr val="tx1"/>
                          </a:solidFill>
                          <a:latin typeface="Times New Roman" pitchFamily="18" charset="0"/>
                          <a:ea typeface="华文楷体" pitchFamily="2" charset="-122"/>
                          <a:cs typeface="Times New Roman" pitchFamily="18" charset="0"/>
                          <a:sym typeface="Symbol"/>
                        </a:rPr>
                        <a:t>，</a:t>
                      </a:r>
                      <a:r>
                        <a:rPr lang="en-US" altLang="zh-CN" dirty="0" smtClean="0">
                          <a:solidFill>
                            <a:schemeClr val="tx1"/>
                          </a:solidFill>
                          <a:latin typeface="Times New Roman" pitchFamily="18" charset="0"/>
                          <a:ea typeface="华文楷体" pitchFamily="2" charset="-122"/>
                          <a:cs typeface="Times New Roman" pitchFamily="18" charset="0"/>
                          <a:sym typeface="Symbol"/>
                        </a:rPr>
                        <a:t>1.7-1.9m</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solidFill>
                            <a:schemeClr val="tx1"/>
                          </a:solidFill>
                          <a:latin typeface="Times New Roman" pitchFamily="18" charset="0"/>
                          <a:ea typeface="华文楷体" pitchFamily="2" charset="-122"/>
                          <a:cs typeface="Times New Roman" pitchFamily="18" charset="0"/>
                        </a:rPr>
                        <a:t>离子源</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solidFill>
                            <a:schemeClr val="tx1"/>
                          </a:solidFill>
                          <a:latin typeface="Times New Roman" pitchFamily="18" charset="0"/>
                          <a:ea typeface="华文楷体" pitchFamily="2" charset="-122"/>
                          <a:cs typeface="Times New Roman" pitchFamily="18" charset="0"/>
                        </a:rPr>
                        <a:t>ESI</a:t>
                      </a:r>
                      <a:r>
                        <a:rPr lang="zh-CN" altLang="en-US" dirty="0" smtClean="0">
                          <a:solidFill>
                            <a:schemeClr val="tx1"/>
                          </a:solidFill>
                          <a:latin typeface="Times New Roman" pitchFamily="18" charset="0"/>
                          <a:ea typeface="华文楷体" pitchFamily="2" charset="-122"/>
                          <a:cs typeface="Times New Roman" pitchFamily="18" charset="0"/>
                        </a:rPr>
                        <a:t>，</a:t>
                      </a:r>
                      <a:r>
                        <a:rPr lang="en-US" altLang="zh-CN" dirty="0" smtClean="0">
                          <a:solidFill>
                            <a:schemeClr val="tx1"/>
                          </a:solidFill>
                          <a:latin typeface="Times New Roman" pitchFamily="18" charset="0"/>
                          <a:ea typeface="华文楷体" pitchFamily="2" charset="-122"/>
                          <a:cs typeface="Times New Roman" pitchFamily="18" charset="0"/>
                        </a:rPr>
                        <a:t>APCI</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HESI-II</a:t>
                      </a:r>
                      <a:r>
                        <a:rPr lang="zh-CN" altLang="en-US" dirty="0" smtClean="0">
                          <a:solidFill>
                            <a:schemeClr val="tx1"/>
                          </a:solidFill>
                          <a:latin typeface="Times New Roman" pitchFamily="18" charset="0"/>
                          <a:ea typeface="华文楷体" pitchFamily="2" charset="-122"/>
                          <a:cs typeface="Times New Roman" pitchFamily="18" charset="0"/>
                        </a:rPr>
                        <a:t>，</a:t>
                      </a:r>
                      <a:r>
                        <a:rPr lang="en-US" altLang="zh-CN" dirty="0" smtClean="0">
                          <a:solidFill>
                            <a:schemeClr val="tx1"/>
                          </a:solidFill>
                          <a:latin typeface="Times New Roman" pitchFamily="18" charset="0"/>
                          <a:ea typeface="华文楷体" pitchFamily="2" charset="-122"/>
                          <a:cs typeface="Times New Roman" pitchFamily="18" charset="0"/>
                        </a:rPr>
                        <a:t>APCI</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745">
                <a:tc gridSpan="2">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质量分析器</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dirty="0" smtClean="0">
                          <a:solidFill>
                            <a:schemeClr val="tx1"/>
                          </a:solidFill>
                          <a:latin typeface="Times New Roman" pitchFamily="18" charset="0"/>
                          <a:ea typeface="华文楷体" pitchFamily="2" charset="-122"/>
                          <a:cs typeface="Times New Roman" pitchFamily="18" charset="0"/>
                        </a:rPr>
                        <a:t>离子阱</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zh-CN" altLang="en-US" dirty="0" smtClean="0">
                          <a:solidFill>
                            <a:schemeClr val="tx1"/>
                          </a:solidFill>
                          <a:latin typeface="Times New Roman" pitchFamily="18" charset="0"/>
                          <a:ea typeface="华文楷体" pitchFamily="2" charset="-122"/>
                          <a:cs typeface="Times New Roman" pitchFamily="18" charset="0"/>
                        </a:rPr>
                        <a:t>四极杆（串联质谱）</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5937">
                <a:tc gridSpan="2">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质量范围</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a:p>
                  </a:txBody>
                  <a:tcPr/>
                </a:tc>
                <a:tc>
                  <a:txBody>
                    <a:bodyPr/>
                    <a:lstStyle/>
                    <a:p>
                      <a:pPr algn="l"/>
                      <a:r>
                        <a:rPr lang="en-US" altLang="zh-CN" dirty="0" smtClean="0">
                          <a:solidFill>
                            <a:schemeClr val="tx1"/>
                          </a:solidFill>
                          <a:latin typeface="Times New Roman" pitchFamily="18" charset="0"/>
                          <a:ea typeface="华文楷体" pitchFamily="2" charset="-122"/>
                          <a:cs typeface="Times New Roman" pitchFamily="18" charset="0"/>
                        </a:rPr>
                        <a:t>50-2000</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solidFill>
                            <a:schemeClr val="tx1"/>
                          </a:solidFill>
                          <a:latin typeface="Times New Roman" pitchFamily="18" charset="0"/>
                          <a:ea typeface="华文楷体" pitchFamily="2" charset="-122"/>
                          <a:cs typeface="Times New Roman" pitchFamily="18" charset="0"/>
                        </a:rPr>
                        <a:t>15-3000</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52128">
                <a:tc gridSpan="2">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扫描类型</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dirty="0" smtClean="0">
                          <a:solidFill>
                            <a:schemeClr val="tx1"/>
                          </a:solidFill>
                          <a:latin typeface="Times New Roman" pitchFamily="18" charset="0"/>
                          <a:ea typeface="华文楷体" pitchFamily="2" charset="-122"/>
                          <a:cs typeface="Times New Roman" pitchFamily="18" charset="0"/>
                        </a:rPr>
                        <a:t>全扫描，子离子扫描（</a:t>
                      </a:r>
                      <a:r>
                        <a:rPr lang="en-US" altLang="zh-CN" dirty="0" smtClean="0">
                          <a:solidFill>
                            <a:schemeClr val="tx1"/>
                          </a:solidFill>
                          <a:latin typeface="Times New Roman" pitchFamily="18" charset="0"/>
                          <a:ea typeface="华文楷体" pitchFamily="2" charset="-122"/>
                          <a:cs typeface="Times New Roman" pitchFamily="18" charset="0"/>
                        </a:rPr>
                        <a:t>~10</a:t>
                      </a:r>
                      <a:r>
                        <a:rPr lang="zh-CN" altLang="en-US" dirty="0" smtClean="0">
                          <a:solidFill>
                            <a:schemeClr val="tx1"/>
                          </a:solidFill>
                          <a:latin typeface="Times New Roman" pitchFamily="18" charset="0"/>
                          <a:ea typeface="华文楷体" pitchFamily="2" charset="-122"/>
                          <a:cs typeface="Times New Roman" pitchFamily="18" charset="0"/>
                        </a:rPr>
                        <a:t>级），选择离子监测</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solidFill>
                            <a:schemeClr val="tx1"/>
                          </a:solidFill>
                          <a:latin typeface="Times New Roman" pitchFamily="18" charset="0"/>
                          <a:ea typeface="华文楷体" pitchFamily="2" charset="-122"/>
                          <a:cs typeface="Times New Roman" pitchFamily="18" charset="0"/>
                        </a:rPr>
                        <a:t>全扫描，选择离子监测，</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solidFill>
                            <a:schemeClr val="tx1"/>
                          </a:solidFill>
                          <a:latin typeface="Times New Roman" pitchFamily="18" charset="0"/>
                          <a:ea typeface="华文楷体" pitchFamily="2" charset="-122"/>
                          <a:cs typeface="Times New Roman" pitchFamily="18" charset="0"/>
                        </a:rPr>
                        <a:t>子离子扫描（</a:t>
                      </a:r>
                      <a:r>
                        <a:rPr lang="en-US" altLang="zh-CN" dirty="0" smtClean="0">
                          <a:solidFill>
                            <a:schemeClr val="tx1"/>
                          </a:solidFill>
                          <a:latin typeface="Times New Roman" pitchFamily="18" charset="0"/>
                          <a:ea typeface="华文楷体" pitchFamily="2" charset="-122"/>
                          <a:cs typeface="Times New Roman" pitchFamily="18" charset="0"/>
                        </a:rPr>
                        <a:t>MS/MS</a:t>
                      </a:r>
                      <a:r>
                        <a:rPr lang="zh-CN" altLang="en-US" dirty="0" smtClean="0">
                          <a:solidFill>
                            <a:schemeClr val="tx1"/>
                          </a:solidFill>
                          <a:latin typeface="Times New Roman" pitchFamily="18" charset="0"/>
                          <a:ea typeface="华文楷体" pitchFamily="2" charset="-122"/>
                          <a:cs typeface="Times New Roman" pitchFamily="18" charset="0"/>
                        </a:rPr>
                        <a:t>），母离子扫描，中性丢失扫描，多反应监测</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1039">
                <a:tc gridSpan="2">
                  <a:txBody>
                    <a:bodyPr/>
                    <a:lstStyle/>
                    <a:p>
                      <a:pPr algn="l"/>
                      <a:r>
                        <a:rPr lang="zh-CN" altLang="en-US" b="1" dirty="0" smtClean="0">
                          <a:solidFill>
                            <a:schemeClr val="tx1"/>
                          </a:solidFill>
                          <a:latin typeface="Times New Roman" pitchFamily="18" charset="0"/>
                          <a:ea typeface="华文楷体" pitchFamily="2" charset="-122"/>
                          <a:cs typeface="Times New Roman" pitchFamily="18" charset="0"/>
                        </a:rPr>
                        <a:t>用途</a:t>
                      </a:r>
                      <a:endParaRPr lang="zh-CN" altLang="en-US" b="1"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CN" altLang="en-US" dirty="0">
                        <a:latin typeface="Times New Roman" pitchFamily="18" charset="0"/>
                        <a:ea typeface="华文楷体" pitchFamily="2" charset="-122"/>
                        <a:cs typeface="Times New Roman" pitchFamily="18" charset="0"/>
                      </a:endParaRPr>
                    </a:p>
                  </a:txBody>
                  <a:tcPr/>
                </a:tc>
                <a:tc>
                  <a:txBody>
                    <a:bodyPr/>
                    <a:lstStyle/>
                    <a:p>
                      <a:pPr algn="l"/>
                      <a:r>
                        <a:rPr lang="zh-CN" altLang="en-US" dirty="0" smtClean="0">
                          <a:solidFill>
                            <a:schemeClr val="tx1"/>
                          </a:solidFill>
                          <a:latin typeface="Times New Roman" pitchFamily="18" charset="0"/>
                          <a:ea typeface="华文楷体" pitchFamily="2" charset="-122"/>
                          <a:cs typeface="Times New Roman" pitchFamily="18" charset="0"/>
                        </a:rPr>
                        <a:t>复杂基质中痕量物质的定性，目标物的结构鉴定</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zh-CN" altLang="en-US" dirty="0" smtClean="0">
                          <a:solidFill>
                            <a:schemeClr val="tx1"/>
                          </a:solidFill>
                          <a:latin typeface="Times New Roman" pitchFamily="18" charset="0"/>
                          <a:ea typeface="华文楷体" pitchFamily="2" charset="-122"/>
                          <a:cs typeface="Times New Roman" pitchFamily="18" charset="0"/>
                        </a:rPr>
                        <a:t>复杂基质中痕量物质的定量，多目标物的分类</a:t>
                      </a:r>
                      <a:endParaRPr lang="zh-CN" altLang="en-US" dirty="0">
                        <a:solidFill>
                          <a:schemeClr val="tx1"/>
                        </a:solidFill>
                        <a:latin typeface="Times New Roman" pitchFamily="18" charset="0"/>
                        <a:ea typeface="华文楷体" pitchFamily="2" charset="-122"/>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4" name="标题 1"/>
          <p:cNvSpPr>
            <a:spLocks noGrp="1"/>
          </p:cNvSpPr>
          <p:nvPr>
            <p:ph type="title"/>
          </p:nvPr>
        </p:nvSpPr>
        <p:spPr>
          <a:xfrm>
            <a:off x="571472" y="404664"/>
            <a:ext cx="6257940" cy="846980"/>
          </a:xfrm>
        </p:spPr>
        <p:txBody>
          <a:bodyPr>
            <a:normAutofit/>
          </a:bodyPr>
          <a:lstStyle/>
          <a:p>
            <a:r>
              <a:rPr lang="zh-CN" altLang="en-US" sz="3600" dirty="0" smtClean="0">
                <a:latin typeface="隶书" pitchFamily="49" charset="-122"/>
                <a:ea typeface="隶书" pitchFamily="49" charset="-122"/>
              </a:rPr>
              <a:t>两台液质联用仪的比较</a:t>
            </a:r>
            <a:endParaRPr lang="zh-CN" altLang="en-US" sz="3600" dirty="0">
              <a:latin typeface="隶书" pitchFamily="49" charset="-122"/>
              <a:ea typeface="隶书" pitchFamily="49" charset="-122"/>
            </a:endParaRPr>
          </a:p>
        </p:txBody>
      </p:sp>
    </p:spTree>
    <p:extLst>
      <p:ext uri="{BB962C8B-B14F-4D97-AF65-F5344CB8AC3E}">
        <p14:creationId xmlns:p14="http://schemas.microsoft.com/office/powerpoint/2010/main" val="426510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第三章 样品准备的</a:t>
            </a:r>
            <a:r>
              <a:rPr lang="zh-CN" altLang="en-US" sz="4400" dirty="0">
                <a:latin typeface="+mj-ea"/>
              </a:rPr>
              <a:t>注意</a:t>
            </a:r>
            <a:r>
              <a:rPr lang="zh-CN" altLang="en-US" sz="4400" dirty="0" smtClean="0">
                <a:latin typeface="+mj-ea"/>
              </a:rPr>
              <a:t>事项</a:t>
            </a:r>
            <a:endParaRPr lang="zh-CN" altLang="en-US" sz="4400" dirty="0">
              <a:latin typeface="+mj-ea"/>
            </a:endParaRPr>
          </a:p>
        </p:txBody>
      </p:sp>
      <p:sp>
        <p:nvSpPr>
          <p:cNvPr id="4" name="内容占位符 2"/>
          <p:cNvSpPr>
            <a:spLocks noGrp="1"/>
          </p:cNvSpPr>
          <p:nvPr>
            <p:ph idx="1"/>
          </p:nvPr>
        </p:nvSpPr>
        <p:spPr>
          <a:xfrm>
            <a:off x="457200" y="1783357"/>
            <a:ext cx="4471990" cy="4525963"/>
          </a:xfrm>
        </p:spPr>
        <p:txBody>
          <a:bodyPr>
            <a:normAutofit fontScale="77500" lnSpcReduction="20000"/>
          </a:bodyPr>
          <a:lstStyle/>
          <a:p>
            <a:pPr>
              <a:lnSpc>
                <a:spcPct val="170000"/>
              </a:lnSpc>
              <a:buClr>
                <a:srgbClr val="0070C0"/>
              </a:buClr>
            </a:pPr>
            <a:r>
              <a:rPr lang="zh-CN" altLang="en-US" sz="3600" dirty="0" smtClean="0">
                <a:latin typeface="Times New Roman" pitchFamily="18" charset="0"/>
                <a:ea typeface="华文楷体" pitchFamily="2" charset="-122"/>
                <a:cs typeface="Times New Roman" pitchFamily="18" charset="0"/>
              </a:rPr>
              <a:t>提供尽可能多的样品信息</a:t>
            </a:r>
            <a:endParaRPr lang="en-US" altLang="zh-CN" sz="3600" dirty="0" smtClean="0">
              <a:latin typeface="Times New Roman" pitchFamily="18" charset="0"/>
              <a:ea typeface="华文楷体" pitchFamily="2" charset="-122"/>
              <a:cs typeface="Times New Roman" pitchFamily="18" charset="0"/>
            </a:endParaRPr>
          </a:p>
          <a:p>
            <a:pPr lvl="1">
              <a:lnSpc>
                <a:spcPct val="170000"/>
              </a:lnSpc>
              <a:buSzPct val="50000"/>
              <a:buFont typeface="Wingdings" pitchFamily="2" charset="2"/>
              <a:buChar char="u"/>
            </a:pPr>
            <a:r>
              <a:rPr lang="zh-CN" altLang="en-US" sz="3100" dirty="0" smtClean="0">
                <a:latin typeface="Times New Roman" pitchFamily="18" charset="0"/>
                <a:ea typeface="华文楷体" pitchFamily="2" charset="-122"/>
                <a:cs typeface="Times New Roman" pitchFamily="18" charset="0"/>
              </a:rPr>
              <a:t>目标分析物信息</a:t>
            </a:r>
            <a:endParaRPr lang="en-US" altLang="zh-CN" sz="3100" dirty="0" smtClean="0">
              <a:latin typeface="Times New Roman" pitchFamily="18" charset="0"/>
              <a:ea typeface="华文楷体" pitchFamily="2" charset="-122"/>
              <a:cs typeface="Times New Roman" pitchFamily="18" charset="0"/>
            </a:endParaRP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分子式</a:t>
            </a:r>
            <a:r>
              <a:rPr lang="en-US" altLang="zh-CN" sz="2600" dirty="0" smtClean="0">
                <a:latin typeface="Times New Roman" pitchFamily="18" charset="0"/>
                <a:ea typeface="华文楷体" pitchFamily="2" charset="-122"/>
                <a:cs typeface="Times New Roman" pitchFamily="18" charset="0"/>
              </a:rPr>
              <a:t>, </a:t>
            </a:r>
            <a:r>
              <a:rPr lang="zh-CN" altLang="en-US" sz="2600" dirty="0" smtClean="0">
                <a:latin typeface="Times New Roman" pitchFamily="18" charset="0"/>
                <a:ea typeface="华文楷体" pitchFamily="2" charset="-122"/>
                <a:cs typeface="Times New Roman" pitchFamily="18" charset="0"/>
              </a:rPr>
              <a:t>结构</a:t>
            </a:r>
            <a:r>
              <a:rPr lang="en-US" altLang="zh-CN" sz="2600" dirty="0" smtClean="0">
                <a:latin typeface="Times New Roman" pitchFamily="18" charset="0"/>
                <a:ea typeface="华文楷体" pitchFamily="2" charset="-122"/>
                <a:cs typeface="Times New Roman" pitchFamily="18" charset="0"/>
              </a:rPr>
              <a:t>(</a:t>
            </a:r>
            <a:r>
              <a:rPr lang="zh-CN" altLang="en-US" sz="2600" dirty="0" smtClean="0">
                <a:latin typeface="Times New Roman" pitchFamily="18" charset="0"/>
                <a:ea typeface="华文楷体" pitchFamily="2" charset="-122"/>
                <a:cs typeface="Times New Roman" pitchFamily="18" charset="0"/>
              </a:rPr>
              <a:t>官能团</a:t>
            </a:r>
            <a:r>
              <a:rPr lang="en-US" altLang="zh-CN" sz="2600" dirty="0" smtClean="0">
                <a:latin typeface="Times New Roman" pitchFamily="18" charset="0"/>
                <a:ea typeface="华文楷体" pitchFamily="2" charset="-122"/>
                <a:cs typeface="Times New Roman" pitchFamily="18" charset="0"/>
              </a:rPr>
              <a:t>)</a:t>
            </a: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分子量</a:t>
            </a:r>
            <a:endParaRPr lang="en-US" altLang="zh-CN" sz="2600" dirty="0" smtClean="0">
              <a:latin typeface="Times New Roman" pitchFamily="18" charset="0"/>
              <a:ea typeface="华文楷体" pitchFamily="2" charset="-122"/>
              <a:cs typeface="Times New Roman" pitchFamily="18" charset="0"/>
            </a:endParaRP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溶解性</a:t>
            </a:r>
            <a:r>
              <a:rPr lang="en-US" altLang="zh-CN" sz="2600" i="1" dirty="0" smtClean="0">
                <a:latin typeface="Times New Roman" pitchFamily="18" charset="0"/>
                <a:ea typeface="华文楷体" pitchFamily="2" charset="-122"/>
                <a:cs typeface="Times New Roman" pitchFamily="18" charset="0"/>
              </a:rPr>
              <a:t>, </a:t>
            </a:r>
            <a:r>
              <a:rPr lang="en-US" altLang="zh-CN" sz="2600" i="1" dirty="0" err="1" smtClean="0">
                <a:latin typeface="Times New Roman" pitchFamily="18" charset="0"/>
                <a:ea typeface="华文楷体" pitchFamily="2" charset="-122"/>
                <a:cs typeface="Times New Roman" pitchFamily="18" charset="0"/>
              </a:rPr>
              <a:t>pKa</a:t>
            </a:r>
            <a:endParaRPr lang="en-US" altLang="zh-CN" sz="2600" i="1" dirty="0" smtClean="0">
              <a:latin typeface="Times New Roman" pitchFamily="18" charset="0"/>
              <a:ea typeface="华文楷体" pitchFamily="2" charset="-122"/>
              <a:cs typeface="Times New Roman" pitchFamily="18" charset="0"/>
            </a:endParaRP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稳定性</a:t>
            </a:r>
            <a:r>
              <a:rPr lang="en-US" altLang="zh-CN" sz="2600" i="1" dirty="0" smtClean="0">
                <a:latin typeface="Times New Roman" pitchFamily="18" charset="0"/>
                <a:ea typeface="华文楷体" pitchFamily="2" charset="-122"/>
                <a:cs typeface="Times New Roman" pitchFamily="18" charset="0"/>
              </a:rPr>
              <a:t>, </a:t>
            </a:r>
            <a:r>
              <a:rPr lang="zh-CN" altLang="en-US" sz="2600" i="1" dirty="0" smtClean="0">
                <a:latin typeface="Times New Roman" pitchFamily="18" charset="0"/>
                <a:ea typeface="华文楷体" pitchFamily="2" charset="-122"/>
                <a:cs typeface="Times New Roman" pitchFamily="18" charset="0"/>
              </a:rPr>
              <a:t>储存</a:t>
            </a:r>
            <a:endParaRPr lang="en-US" altLang="zh-CN" sz="2600" i="1" dirty="0" smtClean="0">
              <a:latin typeface="Times New Roman" pitchFamily="18" charset="0"/>
              <a:ea typeface="华文楷体" pitchFamily="2" charset="-122"/>
              <a:cs typeface="Times New Roman" pitchFamily="18" charset="0"/>
            </a:endParaRP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是否有标准品</a:t>
            </a:r>
            <a:endParaRPr lang="en-US" altLang="zh-CN" sz="2600" dirty="0" smtClean="0">
              <a:latin typeface="Times New Roman" pitchFamily="18" charset="0"/>
              <a:ea typeface="华文楷体" pitchFamily="2" charset="-122"/>
              <a:cs typeface="Times New Roman" pitchFamily="18" charset="0"/>
            </a:endParaRPr>
          </a:p>
          <a:p>
            <a:pPr lvl="2">
              <a:lnSpc>
                <a:spcPct val="170000"/>
              </a:lnSpc>
              <a:buSzPct val="50000"/>
              <a:buFont typeface="Wingdings" pitchFamily="2" charset="2"/>
              <a:buChar char="Ø"/>
            </a:pPr>
            <a:r>
              <a:rPr lang="zh-CN" altLang="en-US" sz="2600" dirty="0" smtClean="0">
                <a:latin typeface="Times New Roman" pitchFamily="18" charset="0"/>
                <a:ea typeface="华文楷体" pitchFamily="2" charset="-122"/>
                <a:cs typeface="Times New Roman" pitchFamily="18" charset="0"/>
              </a:rPr>
              <a:t>浓度水平和范围</a:t>
            </a:r>
            <a:endParaRPr lang="en-US" altLang="zh-CN" i="1" dirty="0" smtClean="0">
              <a:latin typeface="Times New Roman" pitchFamily="18" charset="0"/>
              <a:ea typeface="华文楷体" pitchFamily="2" charset="-122"/>
              <a:cs typeface="Times New Roman" pitchFamily="18" charset="0"/>
            </a:endParaRPr>
          </a:p>
        </p:txBody>
      </p:sp>
      <p:sp>
        <p:nvSpPr>
          <p:cNvPr id="5" name="矩形 4"/>
          <p:cNvSpPr/>
          <p:nvPr/>
        </p:nvSpPr>
        <p:spPr>
          <a:xfrm>
            <a:off x="4355976" y="2469149"/>
            <a:ext cx="4071966" cy="2289858"/>
          </a:xfrm>
          <a:prstGeom prst="rect">
            <a:avLst/>
          </a:prstGeom>
        </p:spPr>
        <p:txBody>
          <a:bodyPr wrap="square">
            <a:spAutoFit/>
          </a:bodyPr>
          <a:lstStyle/>
          <a:p>
            <a:pPr marL="800100" lvl="1" indent="-342900">
              <a:lnSpc>
                <a:spcPct val="170000"/>
              </a:lnSpc>
              <a:buClr>
                <a:srgbClr val="0070C0"/>
              </a:buClr>
              <a:buSzPct val="50000"/>
              <a:buFont typeface="Wingdings" pitchFamily="2" charset="2"/>
              <a:buChar char="u"/>
            </a:pPr>
            <a:r>
              <a:rPr lang="zh-CN" altLang="en-US" sz="2400" dirty="0" smtClean="0">
                <a:latin typeface="Times New Roman" pitchFamily="18" charset="0"/>
                <a:ea typeface="华文楷体" pitchFamily="2" charset="-122"/>
                <a:cs typeface="Times New Roman" pitchFamily="18" charset="0"/>
              </a:rPr>
              <a:t>  基质信息</a:t>
            </a:r>
            <a:r>
              <a:rPr lang="en-US" altLang="zh-CN" sz="2400" b="1" dirty="0" smtClean="0">
                <a:latin typeface="Times New Roman" pitchFamily="18" charset="0"/>
                <a:ea typeface="华文楷体" pitchFamily="2" charset="-122"/>
                <a:cs typeface="Times New Roman" pitchFamily="18" charset="0"/>
              </a:rPr>
              <a:t>:</a:t>
            </a:r>
          </a:p>
          <a:p>
            <a:pPr marL="1257300" lvl="2" indent="-342900">
              <a:lnSpc>
                <a:spcPct val="170000"/>
              </a:lnSpc>
              <a:buClr>
                <a:srgbClr val="0070C0"/>
              </a:buClr>
              <a:buSzPct val="50000"/>
              <a:buFont typeface="Wingdings" pitchFamily="2" charset="2"/>
              <a:buChar char="Ø"/>
            </a:pPr>
            <a:r>
              <a:rPr lang="zh-CN" altLang="en-US" sz="2000" dirty="0" smtClean="0">
                <a:latin typeface="Times New Roman" pitchFamily="18" charset="0"/>
                <a:ea typeface="华文楷体" pitchFamily="2" charset="-122"/>
                <a:cs typeface="Times New Roman" pitchFamily="18" charset="0"/>
              </a:rPr>
              <a:t>  类型</a:t>
            </a:r>
            <a:r>
              <a:rPr lang="en-US" altLang="zh-CN" sz="2000" i="1" dirty="0" smtClean="0">
                <a:latin typeface="Times New Roman" pitchFamily="18" charset="0"/>
                <a:ea typeface="华文楷体" pitchFamily="2" charset="-122"/>
                <a:cs typeface="Times New Roman" pitchFamily="18" charset="0"/>
              </a:rPr>
              <a:t>, </a:t>
            </a:r>
            <a:r>
              <a:rPr lang="zh-CN" altLang="en-US" sz="2000" dirty="0" smtClean="0">
                <a:latin typeface="Times New Roman" pitchFamily="18" charset="0"/>
                <a:ea typeface="华文楷体" pitchFamily="2" charset="-122"/>
                <a:cs typeface="Times New Roman" pitchFamily="18" charset="0"/>
              </a:rPr>
              <a:t>状态</a:t>
            </a:r>
            <a:r>
              <a:rPr lang="en-US" altLang="zh-CN" sz="2000" dirty="0" smtClean="0">
                <a:latin typeface="Times New Roman" pitchFamily="18" charset="0"/>
                <a:ea typeface="华文楷体" pitchFamily="2" charset="-122"/>
                <a:cs typeface="Times New Roman" pitchFamily="18" charset="0"/>
              </a:rPr>
              <a:t>(</a:t>
            </a:r>
            <a:r>
              <a:rPr lang="zh-CN" altLang="en-US" sz="2000" dirty="0" smtClean="0">
                <a:latin typeface="Times New Roman" pitchFamily="18" charset="0"/>
                <a:ea typeface="华文楷体" pitchFamily="2" charset="-122"/>
                <a:cs typeface="Times New Roman" pitchFamily="18" charset="0"/>
              </a:rPr>
              <a:t>液体</a:t>
            </a:r>
            <a:r>
              <a:rPr lang="en-US" altLang="zh-CN" sz="2000" dirty="0" smtClean="0">
                <a:latin typeface="Times New Roman" pitchFamily="18" charset="0"/>
                <a:ea typeface="华文楷体" pitchFamily="2" charset="-122"/>
                <a:cs typeface="Times New Roman" pitchFamily="18" charset="0"/>
              </a:rPr>
              <a:t>, </a:t>
            </a:r>
            <a:r>
              <a:rPr lang="zh-CN" altLang="en-US" sz="2000" dirty="0" smtClean="0">
                <a:latin typeface="Times New Roman" pitchFamily="18" charset="0"/>
                <a:ea typeface="华文楷体" pitchFamily="2" charset="-122"/>
                <a:cs typeface="Times New Roman" pitchFamily="18" charset="0"/>
              </a:rPr>
              <a:t>固体</a:t>
            </a:r>
            <a:r>
              <a:rPr lang="en-US" altLang="zh-CN" sz="2000" dirty="0" smtClean="0">
                <a:latin typeface="Times New Roman" pitchFamily="18" charset="0"/>
                <a:ea typeface="华文楷体" pitchFamily="2" charset="-122"/>
                <a:cs typeface="Times New Roman" pitchFamily="18" charset="0"/>
              </a:rPr>
              <a:t>)</a:t>
            </a:r>
          </a:p>
          <a:p>
            <a:pPr marL="1257300" lvl="2" indent="-342900">
              <a:lnSpc>
                <a:spcPct val="170000"/>
              </a:lnSpc>
              <a:buClr>
                <a:srgbClr val="0070C0"/>
              </a:buClr>
              <a:buSzPct val="50000"/>
              <a:buFont typeface="Wingdings" pitchFamily="2" charset="2"/>
              <a:buChar char="Ø"/>
            </a:pPr>
            <a:r>
              <a:rPr lang="zh-CN" altLang="en-US" sz="2000" dirty="0" smtClean="0">
                <a:latin typeface="Times New Roman" pitchFamily="18" charset="0"/>
                <a:ea typeface="华文楷体" pitchFamily="2" charset="-122"/>
                <a:cs typeface="Times New Roman" pitchFamily="18" charset="0"/>
              </a:rPr>
              <a:t>  溶解性</a:t>
            </a:r>
            <a:endParaRPr lang="en-US" altLang="zh-CN" sz="2000" dirty="0" smtClean="0">
              <a:latin typeface="Times New Roman" pitchFamily="18" charset="0"/>
              <a:ea typeface="华文楷体" pitchFamily="2" charset="-122"/>
              <a:cs typeface="Times New Roman" pitchFamily="18" charset="0"/>
            </a:endParaRPr>
          </a:p>
          <a:p>
            <a:pPr marL="1257300" lvl="2" indent="-342900">
              <a:lnSpc>
                <a:spcPct val="170000"/>
              </a:lnSpc>
              <a:buClr>
                <a:srgbClr val="0070C0"/>
              </a:buClr>
              <a:buSzPct val="50000"/>
              <a:buFont typeface="Wingdings" pitchFamily="2" charset="2"/>
              <a:buChar char="Ø"/>
            </a:pPr>
            <a:r>
              <a:rPr lang="zh-CN" altLang="en-US" sz="2000" dirty="0" smtClean="0">
                <a:latin typeface="Times New Roman" pitchFamily="18" charset="0"/>
                <a:ea typeface="华文楷体" pitchFamily="2" charset="-122"/>
                <a:cs typeface="Times New Roman" pitchFamily="18" charset="0"/>
              </a:rPr>
              <a:t>  不同成份</a:t>
            </a:r>
            <a:endParaRPr lang="zh-CN" altLang="en-US" sz="2000" dirty="0"/>
          </a:p>
        </p:txBody>
      </p:sp>
    </p:spTree>
    <p:extLst>
      <p:ext uri="{BB962C8B-B14F-4D97-AF65-F5344CB8AC3E}">
        <p14:creationId xmlns:p14="http://schemas.microsoft.com/office/powerpoint/2010/main" val="6792970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第三章 样品准备的</a:t>
            </a:r>
            <a:r>
              <a:rPr lang="zh-CN" altLang="en-US" sz="4400" dirty="0">
                <a:latin typeface="+mj-ea"/>
              </a:rPr>
              <a:t>注意</a:t>
            </a:r>
            <a:r>
              <a:rPr lang="zh-CN" altLang="en-US" sz="4400" dirty="0" smtClean="0">
                <a:latin typeface="+mj-ea"/>
              </a:rPr>
              <a:t>事项</a:t>
            </a:r>
            <a:endParaRPr lang="zh-CN" altLang="en-US" sz="4400" dirty="0">
              <a:latin typeface="+mj-ea"/>
            </a:endParaRPr>
          </a:p>
        </p:txBody>
      </p:sp>
      <p:sp>
        <p:nvSpPr>
          <p:cNvPr id="4" name="内容占位符 2"/>
          <p:cNvSpPr>
            <a:spLocks noGrp="1"/>
          </p:cNvSpPr>
          <p:nvPr>
            <p:ph idx="1"/>
          </p:nvPr>
        </p:nvSpPr>
        <p:spPr>
          <a:xfrm>
            <a:off x="673224" y="1783357"/>
            <a:ext cx="8470776" cy="4597971"/>
          </a:xfrm>
        </p:spPr>
        <p:txBody>
          <a:bodyPr>
            <a:noAutofit/>
          </a:bodyPr>
          <a:lstStyle/>
          <a:p>
            <a:pPr>
              <a:spcBef>
                <a:spcPts val="1300"/>
              </a:spcBef>
              <a:buClr>
                <a:srgbClr val="0070C0"/>
              </a:buClr>
            </a:pPr>
            <a:r>
              <a:rPr lang="zh-CN" altLang="en-US" sz="2400" dirty="0" smtClean="0">
                <a:latin typeface="Times New Roman" pitchFamily="18" charset="0"/>
                <a:ea typeface="华文楷体" pitchFamily="2" charset="-122"/>
                <a:cs typeface="Times New Roman" pitchFamily="18" charset="0"/>
              </a:rPr>
              <a:t>确定样品测试的目的</a:t>
            </a:r>
            <a:endParaRPr lang="en-US" altLang="zh-CN" sz="2400" dirty="0" smtClean="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smtClean="0">
                <a:latin typeface="Times New Roman" pitchFamily="18" charset="0"/>
                <a:ea typeface="华文楷体" pitchFamily="2" charset="-122"/>
                <a:cs typeface="Times New Roman" pitchFamily="18" charset="0"/>
              </a:rPr>
              <a:t>定性还是定量</a:t>
            </a:r>
            <a:endParaRPr lang="en-US" altLang="zh-CN" sz="2200" dirty="0" smtClean="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smtClean="0">
                <a:latin typeface="Times New Roman" pitchFamily="18" charset="0"/>
                <a:ea typeface="华文楷体" pitchFamily="2" charset="-122"/>
                <a:cs typeface="Times New Roman" pitchFamily="18" charset="0"/>
              </a:rPr>
              <a:t>单一组分样品还是复杂样品</a:t>
            </a:r>
            <a:endParaRPr lang="en-US" altLang="zh-CN" sz="2200" dirty="0" smtClean="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a:latin typeface="Times New Roman" pitchFamily="18" charset="0"/>
                <a:ea typeface="华文楷体" pitchFamily="2" charset="-122"/>
                <a:cs typeface="Times New Roman" pitchFamily="18" charset="0"/>
              </a:rPr>
              <a:t>目标</a:t>
            </a:r>
            <a:r>
              <a:rPr lang="zh-CN" altLang="en-US" sz="2200" dirty="0" smtClean="0">
                <a:latin typeface="Times New Roman" pitchFamily="18" charset="0"/>
                <a:ea typeface="华文楷体" pitchFamily="2" charset="-122"/>
                <a:cs typeface="Times New Roman" pitchFamily="18" charset="0"/>
              </a:rPr>
              <a:t>化合物结构是否已知</a:t>
            </a:r>
            <a:endParaRPr lang="en-US" altLang="zh-CN" sz="2200" dirty="0" smtClean="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smtClean="0">
                <a:latin typeface="Times New Roman" pitchFamily="18" charset="0"/>
                <a:ea typeface="华文楷体" pitchFamily="2" charset="-122"/>
                <a:cs typeface="Times New Roman" pitchFamily="18" charset="0"/>
              </a:rPr>
              <a:t>是否需要多级质谱扫描</a:t>
            </a:r>
            <a:endParaRPr lang="en-US" altLang="zh-CN" sz="2200" dirty="0" smtClean="0">
              <a:latin typeface="Times New Roman" pitchFamily="18" charset="0"/>
              <a:ea typeface="华文楷体" pitchFamily="2" charset="-122"/>
              <a:cs typeface="Times New Roman" pitchFamily="18" charset="0"/>
            </a:endParaRPr>
          </a:p>
          <a:p>
            <a:pPr>
              <a:spcBef>
                <a:spcPts val="1300"/>
              </a:spcBef>
              <a:buClr>
                <a:srgbClr val="0070C0"/>
              </a:buClr>
            </a:pPr>
            <a:r>
              <a:rPr lang="zh-CN" altLang="en-US" sz="2400" dirty="0">
                <a:latin typeface="Times New Roman" pitchFamily="18" charset="0"/>
                <a:ea typeface="华文楷体" pitchFamily="2" charset="-122"/>
                <a:cs typeface="Times New Roman" pitchFamily="18" charset="0"/>
              </a:rPr>
              <a:t>样品的准备</a:t>
            </a:r>
            <a:endParaRPr lang="en-US" altLang="zh-CN" sz="2400" dirty="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a:latin typeface="Times New Roman" pitchFamily="18" charset="0"/>
                <a:ea typeface="华文楷体" pitchFamily="2" charset="-122"/>
                <a:cs typeface="Times New Roman" pitchFamily="18" charset="0"/>
              </a:rPr>
              <a:t>样品体积最好在</a:t>
            </a:r>
            <a:r>
              <a:rPr lang="en-US" altLang="zh-CN" sz="2200" dirty="0">
                <a:latin typeface="Times New Roman" pitchFamily="18" charset="0"/>
                <a:ea typeface="华文楷体" pitchFamily="2" charset="-122"/>
                <a:cs typeface="Times New Roman" pitchFamily="18" charset="0"/>
              </a:rPr>
              <a:t>200-500</a:t>
            </a:r>
            <a:r>
              <a:rPr lang="en-US" altLang="zh-CN" sz="2200" dirty="0">
                <a:latin typeface="Times New Roman" pitchFamily="18" charset="0"/>
                <a:ea typeface="华文楷体" pitchFamily="2" charset="-122"/>
                <a:cs typeface="Times New Roman" pitchFamily="18" charset="0"/>
                <a:sym typeface="Symbol"/>
              </a:rPr>
              <a:t>L</a:t>
            </a:r>
            <a:r>
              <a:rPr lang="zh-CN" altLang="en-US" sz="2200" dirty="0">
                <a:latin typeface="Times New Roman" pitchFamily="18" charset="0"/>
                <a:ea typeface="华文楷体" pitchFamily="2" charset="-122"/>
                <a:cs typeface="Times New Roman" pitchFamily="18" charset="0"/>
                <a:sym typeface="Symbol"/>
              </a:rPr>
              <a:t>之间；如少于</a:t>
            </a:r>
            <a:r>
              <a:rPr lang="en-US" altLang="zh-CN" sz="2200" dirty="0">
                <a:latin typeface="Times New Roman" pitchFamily="18" charset="0"/>
                <a:ea typeface="华文楷体" pitchFamily="2" charset="-122"/>
                <a:cs typeface="Times New Roman" pitchFamily="18" charset="0"/>
                <a:sym typeface="Symbol"/>
              </a:rPr>
              <a:t>1</a:t>
            </a:r>
            <a:r>
              <a:rPr lang="en-US" altLang="zh-CN" sz="2200" dirty="0">
                <a:latin typeface="Times New Roman" pitchFamily="18" charset="0"/>
                <a:ea typeface="华文楷体" pitchFamily="2" charset="-122"/>
                <a:cs typeface="Times New Roman" pitchFamily="18" charset="0"/>
              </a:rPr>
              <a:t>00</a:t>
            </a:r>
            <a:r>
              <a:rPr lang="en-US" altLang="zh-CN" sz="2200" dirty="0">
                <a:latin typeface="Times New Roman" pitchFamily="18" charset="0"/>
                <a:ea typeface="华文楷体" pitchFamily="2" charset="-122"/>
                <a:cs typeface="Times New Roman" pitchFamily="18" charset="0"/>
                <a:sym typeface="Symbol"/>
              </a:rPr>
              <a:t>L</a:t>
            </a:r>
            <a:r>
              <a:rPr lang="zh-CN" altLang="en-US" sz="2200" dirty="0">
                <a:latin typeface="Times New Roman" pitchFamily="18" charset="0"/>
                <a:ea typeface="华文楷体" pitchFamily="2" charset="-122"/>
                <a:cs typeface="Times New Roman" pitchFamily="18" charset="0"/>
                <a:sym typeface="Symbol"/>
              </a:rPr>
              <a:t>建议使用内插管</a:t>
            </a:r>
            <a:endParaRPr lang="en-US" altLang="zh-CN" sz="2200" dirty="0">
              <a:latin typeface="Times New Roman" pitchFamily="18" charset="0"/>
              <a:ea typeface="华文楷体" pitchFamily="2" charset="-122"/>
              <a:cs typeface="Times New Roman" pitchFamily="18" charset="0"/>
            </a:endParaRPr>
          </a:p>
          <a:p>
            <a:pPr lvl="1">
              <a:spcBef>
                <a:spcPts val="1300"/>
              </a:spcBef>
              <a:buClr>
                <a:srgbClr val="0070C0"/>
              </a:buClr>
            </a:pPr>
            <a:r>
              <a:rPr lang="zh-CN" altLang="en-US" sz="2200" dirty="0">
                <a:latin typeface="Times New Roman" pitchFamily="18" charset="0"/>
                <a:ea typeface="华文楷体" pitchFamily="2" charset="-122"/>
                <a:cs typeface="Times New Roman" pitchFamily="18" charset="0"/>
              </a:rPr>
              <a:t>应使用针式过滤器过滤后再装入样品瓶送</a:t>
            </a:r>
            <a:r>
              <a:rPr lang="zh-CN" altLang="en-US" sz="2200" dirty="0" smtClean="0">
                <a:latin typeface="Times New Roman" pitchFamily="18" charset="0"/>
                <a:ea typeface="华文楷体" pitchFamily="2" charset="-122"/>
                <a:cs typeface="Times New Roman" pitchFamily="18" charset="0"/>
              </a:rPr>
              <a:t>样</a:t>
            </a:r>
            <a:endParaRPr lang="en-US" altLang="zh-CN" sz="2200" dirty="0" smtClean="0">
              <a:latin typeface="Times New Roman" pitchFamily="18" charset="0"/>
              <a:ea typeface="华文楷体" pitchFamily="2" charset="-122"/>
              <a:cs typeface="Times New Roman" pitchFamily="18" charset="0"/>
            </a:endParaRPr>
          </a:p>
        </p:txBody>
      </p:sp>
      <p:sp>
        <p:nvSpPr>
          <p:cNvPr id="6" name="TextBox 5"/>
          <p:cNvSpPr txBox="1"/>
          <p:nvPr/>
        </p:nvSpPr>
        <p:spPr>
          <a:xfrm>
            <a:off x="6588224" y="44624"/>
            <a:ext cx="2428870"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第三章  样品准备的注意事项</a:t>
            </a:r>
            <a:endParaRPr lang="zh-CN" altLang="en-US" sz="1400" b="1" dirty="0">
              <a:latin typeface="华文楷体" pitchFamily="2" charset="-122"/>
              <a:ea typeface="华文楷体" pitchFamily="2" charset="-122"/>
            </a:endParaRPr>
          </a:p>
        </p:txBody>
      </p:sp>
      <p:sp>
        <p:nvSpPr>
          <p:cNvPr id="3" name="圆角矩形标注 2"/>
          <p:cNvSpPr/>
          <p:nvPr/>
        </p:nvSpPr>
        <p:spPr>
          <a:xfrm>
            <a:off x="6283417" y="1700808"/>
            <a:ext cx="2520280" cy="1584176"/>
          </a:xfrm>
          <a:prstGeom prst="wedgeRoundRectCallout">
            <a:avLst>
              <a:gd name="adj1" fmla="val -94481"/>
              <a:gd name="adj2" fmla="val 31621"/>
              <a:gd name="adj3" fmla="val 16667"/>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solidFill>
                <a:latin typeface="华文楷体" pitchFamily="2" charset="-122"/>
                <a:ea typeface="华文楷体" pitchFamily="2" charset="-122"/>
              </a:rPr>
              <a:t>液相色谱分离条件（色谱柱、流动相）</a:t>
            </a:r>
            <a:endParaRPr lang="zh-CN" altLang="en-US" sz="2000" dirty="0">
              <a:solidFill>
                <a:schemeClr val="tx1"/>
              </a:solidFill>
              <a:latin typeface="华文楷体" pitchFamily="2" charset="-122"/>
              <a:ea typeface="华文楷体" pitchFamily="2" charset="-122"/>
            </a:endParaRPr>
          </a:p>
        </p:txBody>
      </p:sp>
    </p:spTree>
    <p:extLst>
      <p:ext uri="{BB962C8B-B14F-4D97-AF65-F5344CB8AC3E}">
        <p14:creationId xmlns:p14="http://schemas.microsoft.com/office/powerpoint/2010/main" val="406561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457200" y="1783357"/>
            <a:ext cx="8003232" cy="3445843"/>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150000"/>
              </a:lnSpc>
            </a:pPr>
            <a:r>
              <a:rPr lang="zh-CN" altLang="en-US" b="1" dirty="0">
                <a:solidFill>
                  <a:srgbClr val="FF0000"/>
                </a:solidFill>
                <a:latin typeface="Times New Roman" pitchFamily="18" charset="0"/>
                <a:ea typeface="华文楷体" pitchFamily="2" charset="-122"/>
                <a:cs typeface="Times New Roman" pitchFamily="18" charset="0"/>
              </a:rPr>
              <a:t>质荷比</a:t>
            </a:r>
            <a:r>
              <a:rPr lang="zh-CN" altLang="en-US" b="1"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离子质量与它所带电荷的比值，写作</a:t>
            </a:r>
            <a:r>
              <a:rPr lang="en-US" altLang="zh-CN" i="1" dirty="0" smtClean="0">
                <a:latin typeface="Times New Roman" pitchFamily="18" charset="0"/>
                <a:ea typeface="华文楷体" pitchFamily="2" charset="-122"/>
                <a:cs typeface="Times New Roman" pitchFamily="18" charset="0"/>
              </a:rPr>
              <a:t>m/z</a:t>
            </a:r>
            <a:endParaRPr lang="en-US" altLang="zh-CN" i="1" dirty="0">
              <a:latin typeface="Times New Roman" pitchFamily="18" charset="0"/>
              <a:ea typeface="华文楷体" pitchFamily="2" charset="-122"/>
              <a:cs typeface="Times New Roman" pitchFamily="18" charset="0"/>
            </a:endParaRPr>
          </a:p>
          <a:p>
            <a:pPr lvl="1">
              <a:lnSpc>
                <a:spcPct val="150000"/>
              </a:lnSpc>
            </a:pPr>
            <a:r>
              <a:rPr lang="zh-CN" altLang="en-US" b="1" dirty="0" smtClean="0">
                <a:solidFill>
                  <a:srgbClr val="FF0000"/>
                </a:solidFill>
                <a:latin typeface="华文楷体" pitchFamily="2" charset="-122"/>
                <a:ea typeface="华文楷体" pitchFamily="2" charset="-122"/>
              </a:rPr>
              <a:t>质量范围</a:t>
            </a:r>
            <a:r>
              <a:rPr lang="zh-CN" altLang="en-US" dirty="0">
                <a:latin typeface="华文楷体" pitchFamily="2" charset="-122"/>
                <a:ea typeface="华文楷体" pitchFamily="2" charset="-122"/>
              </a:rPr>
              <a:t>：质谱仪所能测定的离子质荷比的范围</a:t>
            </a:r>
            <a:endParaRPr lang="en-US" altLang="zh-CN" dirty="0">
              <a:latin typeface="华文楷体" pitchFamily="2" charset="-122"/>
              <a:ea typeface="华文楷体" pitchFamily="2" charset="-122"/>
            </a:endParaRPr>
          </a:p>
          <a:p>
            <a:pPr lvl="1">
              <a:lnSpc>
                <a:spcPct val="150000"/>
              </a:lnSpc>
            </a:pPr>
            <a:r>
              <a:rPr lang="zh-CN" altLang="en-US" b="1" dirty="0">
                <a:solidFill>
                  <a:srgbClr val="FF0000"/>
                </a:solidFill>
                <a:latin typeface="华文楷体" pitchFamily="2" charset="-122"/>
                <a:ea typeface="华文楷体" pitchFamily="2" charset="-122"/>
              </a:rPr>
              <a:t>质谱图</a:t>
            </a:r>
            <a:r>
              <a:rPr lang="zh-CN" altLang="en-US" dirty="0">
                <a:latin typeface="华文楷体" pitchFamily="2" charset="-122"/>
                <a:ea typeface="华文楷体" pitchFamily="2" charset="-122"/>
              </a:rPr>
              <a:t>：以离子丰度为纵坐标，离子质荷比</a:t>
            </a:r>
            <a:r>
              <a:rPr lang="zh-CN" altLang="en-US" dirty="0">
                <a:latin typeface="Times New Roman" pitchFamily="18" charset="0"/>
                <a:ea typeface="华文楷体" pitchFamily="2" charset="-122"/>
                <a:cs typeface="Times New Roman" pitchFamily="18" charset="0"/>
              </a:rPr>
              <a:t>（</a:t>
            </a:r>
            <a:r>
              <a:rPr lang="en-US" altLang="zh-CN" i="1" dirty="0">
                <a:latin typeface="Times New Roman" pitchFamily="18" charset="0"/>
                <a:ea typeface="华文楷体" pitchFamily="2" charset="-122"/>
                <a:cs typeface="Times New Roman" pitchFamily="18" charset="0"/>
              </a:rPr>
              <a:t>m/z</a:t>
            </a:r>
            <a:r>
              <a:rPr lang="zh-CN" altLang="en-US" dirty="0">
                <a:latin typeface="Times New Roman" pitchFamily="18" charset="0"/>
                <a:ea typeface="华文楷体" pitchFamily="2" charset="-122"/>
                <a:cs typeface="Times New Roman" pitchFamily="18" charset="0"/>
              </a:rPr>
              <a:t>）</a:t>
            </a:r>
            <a:r>
              <a:rPr lang="zh-CN" altLang="en-US" dirty="0">
                <a:latin typeface="华文楷体" pitchFamily="2" charset="-122"/>
                <a:ea typeface="华文楷体" pitchFamily="2" charset="-122"/>
              </a:rPr>
              <a:t>为横坐标所作的</a:t>
            </a:r>
            <a:r>
              <a:rPr lang="zh-CN" altLang="en-US" dirty="0" smtClean="0">
                <a:latin typeface="华文楷体" pitchFamily="2" charset="-122"/>
                <a:ea typeface="华文楷体" pitchFamily="2" charset="-122"/>
              </a:rPr>
              <a:t>图</a:t>
            </a:r>
            <a:endParaRPr lang="en-US" altLang="zh-CN" dirty="0" smtClean="0">
              <a:latin typeface="Times New Roman" pitchFamily="18" charset="0"/>
              <a:ea typeface="华文楷体" pitchFamily="2" charset="-122"/>
              <a:cs typeface="Times New Roman" pitchFamily="18" charset="0"/>
            </a:endParaRPr>
          </a:p>
        </p:txBody>
      </p:sp>
    </p:spTree>
    <p:extLst>
      <p:ext uri="{BB962C8B-B14F-4D97-AF65-F5344CB8AC3E}">
        <p14:creationId xmlns:p14="http://schemas.microsoft.com/office/powerpoint/2010/main" val="27169732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457200" y="1783357"/>
            <a:ext cx="8003232" cy="3445843"/>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150000"/>
              </a:lnSpc>
            </a:pPr>
            <a:r>
              <a:rPr lang="zh-CN" altLang="en-US" b="1" dirty="0" smtClean="0">
                <a:solidFill>
                  <a:srgbClr val="FF0000"/>
                </a:solidFill>
                <a:latin typeface="Times New Roman" pitchFamily="18" charset="0"/>
                <a:ea typeface="华文楷体" pitchFamily="2" charset="-122"/>
                <a:cs typeface="Times New Roman" pitchFamily="18" charset="0"/>
              </a:rPr>
              <a:t>质荷比</a:t>
            </a:r>
            <a:endParaRPr lang="en-US" altLang="zh-CN" i="1" dirty="0">
              <a:latin typeface="Times New Roman" pitchFamily="18" charset="0"/>
              <a:ea typeface="华文楷体" pitchFamily="2" charset="-122"/>
              <a:cs typeface="Times New Roman" pitchFamily="18" charset="0"/>
            </a:endParaRPr>
          </a:p>
          <a:p>
            <a:pPr lvl="1">
              <a:lnSpc>
                <a:spcPct val="150000"/>
              </a:lnSpc>
            </a:pPr>
            <a:r>
              <a:rPr lang="zh-CN" altLang="en-US" b="1" dirty="0" smtClean="0">
                <a:solidFill>
                  <a:srgbClr val="FF0000"/>
                </a:solidFill>
                <a:latin typeface="华文楷体" pitchFamily="2" charset="-122"/>
                <a:ea typeface="华文楷体" pitchFamily="2" charset="-122"/>
              </a:rPr>
              <a:t>质量范围</a:t>
            </a:r>
            <a:endParaRPr lang="en-US" altLang="zh-CN" dirty="0">
              <a:latin typeface="华文楷体" pitchFamily="2" charset="-122"/>
              <a:ea typeface="华文楷体" pitchFamily="2" charset="-122"/>
            </a:endParaRPr>
          </a:p>
          <a:p>
            <a:pPr lvl="1">
              <a:lnSpc>
                <a:spcPct val="150000"/>
              </a:lnSpc>
            </a:pPr>
            <a:r>
              <a:rPr lang="zh-CN" altLang="en-US" b="1" dirty="0" smtClean="0">
                <a:solidFill>
                  <a:srgbClr val="FF0000"/>
                </a:solidFill>
                <a:latin typeface="华文楷体" pitchFamily="2" charset="-122"/>
                <a:ea typeface="华文楷体" pitchFamily="2" charset="-122"/>
              </a:rPr>
              <a:t>质谱图</a:t>
            </a:r>
            <a:endParaRPr lang="en-US" altLang="zh-CN" dirty="0" smtClean="0">
              <a:latin typeface="Times New Roman" pitchFamily="18" charset="0"/>
              <a:ea typeface="华文楷体" pitchFamily="2" charset="-122"/>
              <a:cs typeface="Times New Roman" pitchFamily="18" charset="0"/>
            </a:endParaRPr>
          </a:p>
        </p:txBody>
      </p:sp>
      <p:pic>
        <p:nvPicPr>
          <p:cNvPr id="5" name="Picture 1"/>
          <p:cNvPicPr/>
          <p:nvPr/>
        </p:nvPicPr>
        <p:blipFill>
          <a:blip r:embed="rId2"/>
          <a:srcRect/>
          <a:stretch>
            <a:fillRect/>
          </a:stretch>
        </p:blipFill>
        <p:spPr bwMode="auto">
          <a:xfrm>
            <a:off x="2796362" y="1603487"/>
            <a:ext cx="5943600" cy="4979670"/>
          </a:xfrm>
          <a:prstGeom prst="rect">
            <a:avLst/>
          </a:prstGeom>
          <a:solidFill>
            <a:srgbClr val="F6DDFF"/>
          </a:solidFill>
          <a:ln w="9525">
            <a:noFill/>
            <a:miter lim="800000"/>
            <a:headEnd/>
            <a:tailEnd/>
          </a:ln>
        </p:spPr>
      </p:pic>
    </p:spTree>
    <p:extLst>
      <p:ext uri="{BB962C8B-B14F-4D97-AF65-F5344CB8AC3E}">
        <p14:creationId xmlns:p14="http://schemas.microsoft.com/office/powerpoint/2010/main" val="1984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457200" y="1783357"/>
            <a:ext cx="8003232" cy="4741987"/>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200000"/>
              </a:lnSpc>
            </a:pPr>
            <a:r>
              <a:rPr lang="zh-CN" altLang="en-US" b="1" dirty="0">
                <a:solidFill>
                  <a:srgbClr val="FF0000"/>
                </a:solidFill>
                <a:latin typeface="Times New Roman" pitchFamily="18" charset="0"/>
                <a:ea typeface="华文楷体" pitchFamily="2" charset="-122"/>
                <a:cs typeface="Times New Roman" pitchFamily="18" charset="0"/>
              </a:rPr>
              <a:t>准分子离子</a:t>
            </a:r>
            <a:r>
              <a:rPr lang="zh-CN" altLang="en-US" dirty="0">
                <a:latin typeface="Times New Roman" pitchFamily="18" charset="0"/>
                <a:ea typeface="华文楷体" pitchFamily="2" charset="-122"/>
                <a:cs typeface="Times New Roman" pitchFamily="18" charset="0"/>
              </a:rPr>
              <a:t>：指与分子存在简单关系的离子，通过它可以确定分子量。</a:t>
            </a:r>
            <a:endParaRPr lang="en-US" altLang="zh-CN" dirty="0">
              <a:latin typeface="Times New Roman" pitchFamily="18" charset="0"/>
              <a:ea typeface="华文楷体" pitchFamily="2" charset="-122"/>
              <a:cs typeface="Times New Roman" pitchFamily="18" charset="0"/>
            </a:endParaRPr>
          </a:p>
          <a:p>
            <a:pPr lvl="2">
              <a:lnSpc>
                <a:spcPct val="200000"/>
              </a:lnSpc>
              <a:buClr>
                <a:srgbClr val="0070C0"/>
              </a:buClr>
              <a:buSzPct val="50000"/>
              <a:buFont typeface="Wingdings" pitchFamily="2" charset="2"/>
              <a:buChar char="p"/>
            </a:pPr>
            <a:r>
              <a:rPr lang="zh-CN" altLang="en-US" dirty="0">
                <a:latin typeface="Times New Roman" pitchFamily="18" charset="0"/>
                <a:ea typeface="华文楷体" pitchFamily="2" charset="-122"/>
                <a:cs typeface="Times New Roman" pitchFamily="18" charset="0"/>
              </a:rPr>
              <a:t>正离子模式：</a:t>
            </a:r>
            <a:r>
              <a:rPr lang="en-US" altLang="zh-CN" dirty="0">
                <a:latin typeface="Times New Roman" pitchFamily="18" charset="0"/>
                <a:ea typeface="华文楷体" pitchFamily="2" charset="-122"/>
                <a:cs typeface="Times New Roman" pitchFamily="18" charset="0"/>
              </a:rPr>
              <a:t>[M+H]</a:t>
            </a:r>
            <a:r>
              <a:rPr lang="en-US" altLang="zh-CN" baseline="30000" dirty="0">
                <a:latin typeface="Times New Roman" pitchFamily="18" charset="0"/>
                <a:ea typeface="华文楷体" pitchFamily="2" charset="-122"/>
                <a:cs typeface="Times New Roman" pitchFamily="18" charset="0"/>
              </a:rPr>
              <a:t>+ </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a:t>
            </a:r>
            <a:r>
              <a:rPr lang="en-US" altLang="zh-CN" dirty="0" err="1">
                <a:latin typeface="Times New Roman" pitchFamily="18" charset="0"/>
                <a:ea typeface="华文楷体" pitchFamily="2" charset="-122"/>
                <a:cs typeface="Times New Roman" pitchFamily="18" charset="0"/>
              </a:rPr>
              <a:t>M+Na</a:t>
            </a:r>
            <a:r>
              <a:rPr lang="en-US" altLang="zh-CN" dirty="0">
                <a:latin typeface="Times New Roman" pitchFamily="18" charset="0"/>
                <a:ea typeface="华文楷体" pitchFamily="2" charset="-122"/>
                <a:cs typeface="Times New Roman" pitchFamily="18" charset="0"/>
              </a:rPr>
              <a:t>]</a:t>
            </a:r>
            <a:r>
              <a:rPr lang="en-US" altLang="zh-CN" baseline="30000"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 [M+K]</a:t>
            </a:r>
            <a:r>
              <a:rPr lang="en-US" altLang="zh-CN" baseline="30000"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 [M+NH</a:t>
            </a:r>
            <a:r>
              <a:rPr lang="en-US" altLang="zh-CN" sz="1400" dirty="0">
                <a:latin typeface="Times New Roman" pitchFamily="18" charset="0"/>
                <a:ea typeface="华文楷体" pitchFamily="2" charset="-122"/>
                <a:cs typeface="Times New Roman" pitchFamily="18" charset="0"/>
              </a:rPr>
              <a:t>4</a:t>
            </a:r>
            <a:r>
              <a:rPr lang="en-US" altLang="zh-CN" dirty="0">
                <a:latin typeface="Times New Roman" pitchFamily="18" charset="0"/>
                <a:ea typeface="华文楷体" pitchFamily="2" charset="-122"/>
                <a:cs typeface="Times New Roman" pitchFamily="18" charset="0"/>
              </a:rPr>
              <a:t>]</a:t>
            </a:r>
            <a:r>
              <a:rPr lang="en-US" altLang="zh-CN" baseline="30000"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 [2M+H]</a:t>
            </a:r>
            <a:r>
              <a:rPr lang="en-US" altLang="zh-CN" baseline="30000"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 [2M+Na]</a:t>
            </a:r>
            <a:r>
              <a:rPr lang="en-US" altLang="zh-CN" baseline="30000" dirty="0">
                <a:latin typeface="Times New Roman" pitchFamily="18" charset="0"/>
                <a:ea typeface="华文楷体" pitchFamily="2" charset="-122"/>
                <a:cs typeface="Times New Roman" pitchFamily="18" charset="0"/>
              </a:rPr>
              <a:t>+</a:t>
            </a:r>
            <a:r>
              <a:rPr lang="zh-CN" altLang="en-US" dirty="0">
                <a:latin typeface="Times New Roman" pitchFamily="18" charset="0"/>
                <a:ea typeface="华文楷体" pitchFamily="2" charset="-122"/>
                <a:cs typeface="Times New Roman" pitchFamily="18" charset="0"/>
              </a:rPr>
              <a:t>等</a:t>
            </a:r>
            <a:endParaRPr lang="en-US" altLang="zh-CN" dirty="0">
              <a:latin typeface="Times New Roman" pitchFamily="18" charset="0"/>
              <a:ea typeface="华文楷体" pitchFamily="2" charset="-122"/>
              <a:cs typeface="Times New Roman" pitchFamily="18" charset="0"/>
            </a:endParaRPr>
          </a:p>
          <a:p>
            <a:pPr lvl="2">
              <a:lnSpc>
                <a:spcPct val="200000"/>
              </a:lnSpc>
              <a:buClr>
                <a:srgbClr val="0070C0"/>
              </a:buClr>
              <a:buSzPct val="50000"/>
              <a:buFont typeface="Wingdings" pitchFamily="2" charset="2"/>
              <a:buChar char="p"/>
            </a:pPr>
            <a:r>
              <a:rPr lang="zh-CN" altLang="en-US" dirty="0">
                <a:latin typeface="Times New Roman" pitchFamily="18" charset="0"/>
                <a:ea typeface="华文楷体" pitchFamily="2" charset="-122"/>
                <a:cs typeface="Times New Roman" pitchFamily="18" charset="0"/>
              </a:rPr>
              <a:t>负离子模式：</a:t>
            </a:r>
            <a:r>
              <a:rPr lang="en-US" altLang="zh-CN" dirty="0">
                <a:latin typeface="Times New Roman" pitchFamily="18" charset="0"/>
                <a:ea typeface="华文楷体" pitchFamily="2" charset="-122"/>
                <a:cs typeface="Times New Roman" pitchFamily="18" charset="0"/>
              </a:rPr>
              <a:t>[M-H]</a:t>
            </a:r>
            <a:r>
              <a:rPr lang="en-US" altLang="zh-CN" baseline="30000" dirty="0">
                <a:latin typeface="Times New Roman" pitchFamily="18" charset="0"/>
                <a:ea typeface="华文楷体" pitchFamily="2" charset="-122"/>
                <a:cs typeface="Times New Roman" pitchFamily="18" charset="0"/>
              </a:rPr>
              <a:t>-</a:t>
            </a:r>
            <a:endParaRPr lang="en-US" altLang="zh-CN" dirty="0">
              <a:latin typeface="Times New Roman" pitchFamily="18" charset="0"/>
              <a:ea typeface="华文楷体" pitchFamily="2" charset="-122"/>
              <a:cs typeface="Times New Roman" pitchFamily="18" charset="0"/>
            </a:endParaRPr>
          </a:p>
          <a:p>
            <a:pPr>
              <a:lnSpc>
                <a:spcPct val="150000"/>
              </a:lnSpc>
            </a:pPr>
            <a:endParaRPr lang="en-US" altLang="zh-CN" dirty="0" smtClean="0">
              <a:latin typeface="Times New Roman" pitchFamily="18" charset="0"/>
              <a:ea typeface="华文楷体" pitchFamily="2" charset="-122"/>
              <a:cs typeface="Times New Roman" pitchFamily="18" charset="0"/>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3240758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t="3855"/>
          <a:stretch/>
        </p:blipFill>
        <p:spPr bwMode="auto">
          <a:xfrm>
            <a:off x="611560" y="235722"/>
            <a:ext cx="7652320" cy="6361630"/>
          </a:xfrm>
          <a:prstGeom prst="rect">
            <a:avLst/>
          </a:prstGeom>
          <a:noFill/>
          <a:ln w="9525">
            <a:noFill/>
            <a:miter lim="800000"/>
            <a:headEnd/>
            <a:tailEnd/>
          </a:ln>
        </p:spPr>
      </p:pic>
      <p:sp>
        <p:nvSpPr>
          <p:cNvPr id="7" name="矩形 6"/>
          <p:cNvSpPr/>
          <p:nvPr/>
        </p:nvSpPr>
        <p:spPr>
          <a:xfrm>
            <a:off x="1619672" y="4910398"/>
            <a:ext cx="747320" cy="276999"/>
          </a:xfrm>
          <a:prstGeom prst="rect">
            <a:avLst/>
          </a:prstGeom>
          <a:ln>
            <a:solidFill>
              <a:srgbClr val="FF0000"/>
            </a:solidFill>
          </a:ln>
        </p:spPr>
        <p:txBody>
          <a:bodyPr wrap="none">
            <a:spAutoFit/>
          </a:bodyPr>
          <a:lstStyle/>
          <a:p>
            <a:r>
              <a:rPr lang="en-US" altLang="zh-CN" sz="1200" dirty="0">
                <a:solidFill>
                  <a:prstClr val="black"/>
                </a:solidFill>
                <a:latin typeface="Times New Roman" pitchFamily="18" charset="0"/>
                <a:ea typeface="华文楷体" pitchFamily="2" charset="-122"/>
                <a:cs typeface="Times New Roman" pitchFamily="18" charset="0"/>
              </a:rPr>
              <a:t>[</a:t>
            </a:r>
            <a:r>
              <a:rPr lang="en-US" altLang="zh-CN" sz="1200" dirty="0" err="1">
                <a:solidFill>
                  <a:prstClr val="black"/>
                </a:solidFill>
                <a:latin typeface="Times New Roman" pitchFamily="18" charset="0"/>
                <a:ea typeface="华文楷体" pitchFamily="2" charset="-122"/>
                <a:cs typeface="Times New Roman" pitchFamily="18" charset="0"/>
              </a:rPr>
              <a:t>M+Na</a:t>
            </a:r>
            <a:r>
              <a:rPr lang="en-US" altLang="zh-CN" sz="1200" dirty="0">
                <a:solidFill>
                  <a:prstClr val="black"/>
                </a:solidFill>
                <a:latin typeface="Times New Roman" pitchFamily="18" charset="0"/>
                <a:ea typeface="华文楷体" pitchFamily="2" charset="-122"/>
                <a:cs typeface="Times New Roman" pitchFamily="18" charset="0"/>
              </a:rPr>
              <a:t>]</a:t>
            </a:r>
            <a:r>
              <a:rPr lang="en-US" altLang="zh-CN" sz="1200" baseline="30000" dirty="0">
                <a:solidFill>
                  <a:prstClr val="black"/>
                </a:solidFill>
                <a:latin typeface="Times New Roman" pitchFamily="18" charset="0"/>
                <a:ea typeface="华文楷体" pitchFamily="2" charset="-122"/>
                <a:cs typeface="Times New Roman" pitchFamily="18" charset="0"/>
              </a:rPr>
              <a:t>+</a:t>
            </a:r>
            <a:endParaRPr lang="zh-CN" altLang="en-US" sz="1200" dirty="0"/>
          </a:p>
        </p:txBody>
      </p:sp>
      <p:sp>
        <p:nvSpPr>
          <p:cNvPr id="8" name="矩形 7"/>
          <p:cNvSpPr/>
          <p:nvPr/>
        </p:nvSpPr>
        <p:spPr>
          <a:xfrm>
            <a:off x="2787797" y="5661248"/>
            <a:ext cx="755335" cy="276999"/>
          </a:xfrm>
          <a:prstGeom prst="rect">
            <a:avLst/>
          </a:prstGeom>
          <a:ln>
            <a:solidFill>
              <a:srgbClr val="FF0000"/>
            </a:solidFill>
          </a:ln>
        </p:spPr>
        <p:txBody>
          <a:bodyPr wrap="none">
            <a:spAutoFit/>
          </a:bodyPr>
          <a:lstStyle/>
          <a:p>
            <a:r>
              <a:rPr lang="en-US" altLang="zh-CN" sz="1200" dirty="0">
                <a:solidFill>
                  <a:prstClr val="black"/>
                </a:solidFill>
                <a:latin typeface="Times New Roman" pitchFamily="18" charset="0"/>
                <a:ea typeface="华文楷体" pitchFamily="2" charset="-122"/>
                <a:cs typeface="Times New Roman" pitchFamily="18" charset="0"/>
              </a:rPr>
              <a:t>[2M+H]</a:t>
            </a:r>
            <a:r>
              <a:rPr lang="en-US" altLang="zh-CN" sz="1200" baseline="30000" dirty="0">
                <a:solidFill>
                  <a:prstClr val="black"/>
                </a:solidFill>
                <a:latin typeface="Times New Roman" pitchFamily="18" charset="0"/>
                <a:ea typeface="华文楷体" pitchFamily="2" charset="-122"/>
                <a:cs typeface="Times New Roman" pitchFamily="18" charset="0"/>
              </a:rPr>
              <a:t>+</a:t>
            </a:r>
            <a:endParaRPr lang="zh-CN" altLang="en-US" sz="1200" dirty="0"/>
          </a:p>
        </p:txBody>
      </p:sp>
      <p:sp>
        <p:nvSpPr>
          <p:cNvPr id="9" name="矩形 8"/>
          <p:cNvSpPr/>
          <p:nvPr/>
        </p:nvSpPr>
        <p:spPr>
          <a:xfrm>
            <a:off x="2757250" y="1160460"/>
            <a:ext cx="824265" cy="276999"/>
          </a:xfrm>
          <a:prstGeom prst="rect">
            <a:avLst/>
          </a:prstGeom>
          <a:ln>
            <a:solidFill>
              <a:srgbClr val="FF0000"/>
            </a:solidFill>
          </a:ln>
        </p:spPr>
        <p:txBody>
          <a:bodyPr wrap="none">
            <a:spAutoFit/>
          </a:bodyPr>
          <a:lstStyle/>
          <a:p>
            <a:r>
              <a:rPr lang="en-US" altLang="zh-CN" sz="1200" dirty="0">
                <a:solidFill>
                  <a:prstClr val="black"/>
                </a:solidFill>
                <a:latin typeface="Times New Roman" pitchFamily="18" charset="0"/>
                <a:ea typeface="华文楷体" pitchFamily="2" charset="-122"/>
                <a:cs typeface="Times New Roman" pitchFamily="18" charset="0"/>
              </a:rPr>
              <a:t>[2M+Na]</a:t>
            </a:r>
            <a:r>
              <a:rPr lang="en-US" altLang="zh-CN" sz="1200" baseline="30000" dirty="0">
                <a:solidFill>
                  <a:prstClr val="black"/>
                </a:solidFill>
                <a:latin typeface="Times New Roman" pitchFamily="18" charset="0"/>
                <a:ea typeface="华文楷体" pitchFamily="2" charset="-122"/>
                <a:cs typeface="Times New Roman" pitchFamily="18" charset="0"/>
              </a:rPr>
              <a:t>+</a:t>
            </a:r>
            <a:endParaRPr lang="zh-CN" altLang="en-US" sz="1200" dirty="0"/>
          </a:p>
        </p:txBody>
      </p:sp>
      <p:sp>
        <p:nvSpPr>
          <p:cNvPr id="10" name="矩形 9"/>
          <p:cNvSpPr/>
          <p:nvPr/>
        </p:nvSpPr>
        <p:spPr>
          <a:xfrm>
            <a:off x="5364088" y="407611"/>
            <a:ext cx="824265" cy="276999"/>
          </a:xfrm>
          <a:prstGeom prst="rect">
            <a:avLst/>
          </a:prstGeom>
          <a:ln>
            <a:solidFill>
              <a:srgbClr val="FF0000"/>
            </a:solidFill>
          </a:ln>
        </p:spPr>
        <p:txBody>
          <a:bodyPr wrap="none">
            <a:spAutoFit/>
          </a:bodyPr>
          <a:lstStyle/>
          <a:p>
            <a:r>
              <a:rPr lang="en-US" altLang="zh-CN" sz="1200" dirty="0" smtClean="0">
                <a:latin typeface="Times New Roman" pitchFamily="18" charset="0"/>
                <a:ea typeface="华文楷体" pitchFamily="2" charset="-122"/>
                <a:cs typeface="Times New Roman" pitchFamily="18" charset="0"/>
              </a:rPr>
              <a:t>[3M+Na</a:t>
            </a:r>
            <a:r>
              <a:rPr lang="en-US" altLang="zh-CN" sz="1200" dirty="0">
                <a:latin typeface="Times New Roman" pitchFamily="18" charset="0"/>
                <a:ea typeface="华文楷体" pitchFamily="2" charset="-122"/>
                <a:cs typeface="Times New Roman" pitchFamily="18" charset="0"/>
              </a:rPr>
              <a:t>]</a:t>
            </a:r>
            <a:r>
              <a:rPr lang="en-US" altLang="zh-CN" sz="1200" baseline="30000" dirty="0">
                <a:latin typeface="Times New Roman" pitchFamily="18" charset="0"/>
                <a:ea typeface="华文楷体" pitchFamily="2" charset="-122"/>
                <a:cs typeface="Times New Roman" pitchFamily="18" charset="0"/>
              </a:rPr>
              <a:t>+</a:t>
            </a:r>
            <a:endParaRPr lang="zh-CN" altLang="en-US" sz="1200" dirty="0"/>
          </a:p>
        </p:txBody>
      </p:sp>
      <p:graphicFrame>
        <p:nvGraphicFramePr>
          <p:cNvPr id="11" name="对象 10"/>
          <p:cNvGraphicFramePr>
            <a:graphicFrameLocks noChangeAspect="1"/>
          </p:cNvGraphicFramePr>
          <p:nvPr>
            <p:extLst>
              <p:ext uri="{D42A27DB-BD31-4B8C-83A1-F6EECF244321}">
                <p14:modId xmlns:p14="http://schemas.microsoft.com/office/powerpoint/2010/main" val="2172901211"/>
              </p:ext>
            </p:extLst>
          </p:nvPr>
        </p:nvGraphicFramePr>
        <p:xfrm>
          <a:off x="6300192" y="1844824"/>
          <a:ext cx="1548971" cy="792088"/>
        </p:xfrm>
        <a:graphic>
          <a:graphicData uri="http://schemas.openxmlformats.org/presentationml/2006/ole">
            <mc:AlternateContent xmlns:mc="http://schemas.openxmlformats.org/markup-compatibility/2006">
              <mc:Choice xmlns:v="urn:schemas-microsoft-com:vml" Requires="v">
                <p:oleObj spid="_x0000_s37934" name="ChemSketch" r:id="rId4" imgW="978408" imgH="499872" progId="ACD.ChemSketch.20">
                  <p:embed/>
                </p:oleObj>
              </mc:Choice>
              <mc:Fallback>
                <p:oleObj name="ChemSketch" r:id="rId4" imgW="978408" imgH="499872" progId="ACD.ChemSketch.20">
                  <p:embed/>
                  <p:pic>
                    <p:nvPicPr>
                      <p:cNvPr id="0"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1844824"/>
                        <a:ext cx="1548971"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矩形 11"/>
          <p:cNvSpPr/>
          <p:nvPr/>
        </p:nvSpPr>
        <p:spPr>
          <a:xfrm>
            <a:off x="6588224" y="2860570"/>
            <a:ext cx="1095172" cy="369332"/>
          </a:xfrm>
          <a:prstGeom prst="rect">
            <a:avLst/>
          </a:prstGeom>
        </p:spPr>
        <p:txBody>
          <a:bodyPr wrap="none">
            <a:spAutoFit/>
          </a:bodyPr>
          <a:lstStyle/>
          <a:p>
            <a:r>
              <a:rPr lang="en-US" altLang="zh-CN" dirty="0" smtClean="0">
                <a:latin typeface="华文楷体" pitchFamily="2" charset="-122"/>
                <a:ea typeface="华文楷体" pitchFamily="2" charset="-122"/>
              </a:rPr>
              <a:t>M</a:t>
            </a:r>
            <a:r>
              <a:rPr lang="zh-CN" altLang="en-US" dirty="0" smtClean="0">
                <a:latin typeface="华文楷体" pitchFamily="2" charset="-122"/>
                <a:ea typeface="华文楷体" pitchFamily="2" charset="-122"/>
              </a:rPr>
              <a:t>＝</a:t>
            </a:r>
            <a:r>
              <a:rPr lang="en-US" altLang="zh-CN" dirty="0" smtClean="0">
                <a:latin typeface="华文楷体" pitchFamily="2" charset="-122"/>
                <a:ea typeface="华文楷体" pitchFamily="2" charset="-122"/>
              </a:rPr>
              <a:t>78.01</a:t>
            </a:r>
            <a:endParaRPr lang="zh-CN" altLang="en-US" dirty="0">
              <a:latin typeface="华文楷体" pitchFamily="2" charset="-122"/>
              <a:ea typeface="华文楷体" pitchFamily="2" charset="-122"/>
            </a:endParaRPr>
          </a:p>
        </p:txBody>
      </p:sp>
      <p:sp>
        <p:nvSpPr>
          <p:cNvPr id="13" name="TextBox 12"/>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19596352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476672"/>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251520" y="1628800"/>
            <a:ext cx="2458616" cy="4741987"/>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150000"/>
              </a:lnSpc>
            </a:pPr>
            <a:r>
              <a:rPr lang="zh-CN" altLang="en-US" b="1" dirty="0">
                <a:solidFill>
                  <a:srgbClr val="FF0000"/>
                </a:solidFill>
                <a:latin typeface="华文楷体" pitchFamily="2" charset="-122"/>
                <a:ea typeface="华文楷体" pitchFamily="2" charset="-122"/>
              </a:rPr>
              <a:t>碎片离子</a:t>
            </a:r>
            <a:r>
              <a:rPr lang="zh-CN" altLang="en-US" dirty="0">
                <a:latin typeface="华文楷体" pitchFamily="2" charset="-122"/>
                <a:ea typeface="华文楷体" pitchFamily="2" charset="-122"/>
              </a:rPr>
              <a:t>：准分子离子经过一级或多级裂解生成的产物离子</a:t>
            </a:r>
            <a:r>
              <a:rPr lang="zh-CN" altLang="en-US" dirty="0" smtClean="0">
                <a:latin typeface="华文楷体" pitchFamily="2" charset="-122"/>
                <a:ea typeface="华文楷体" pitchFamily="2" charset="-122"/>
              </a:rPr>
              <a:t>。</a:t>
            </a:r>
            <a:endParaRPr lang="en-US" altLang="zh-CN" dirty="0" smtClean="0">
              <a:latin typeface="Times New Roman" pitchFamily="18" charset="0"/>
              <a:ea typeface="华文楷体" pitchFamily="2" charset="-122"/>
              <a:cs typeface="Times New Roman" pitchFamily="18" charset="0"/>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6" name="Picture 3"/>
          <p:cNvPicPr/>
          <p:nvPr/>
        </p:nvPicPr>
        <p:blipFill>
          <a:blip r:embed="rId2"/>
          <a:srcRect/>
          <a:stretch>
            <a:fillRect/>
          </a:stretch>
        </p:blipFill>
        <p:spPr bwMode="auto">
          <a:xfrm>
            <a:off x="2987824" y="1484784"/>
            <a:ext cx="5943600" cy="4979670"/>
          </a:xfrm>
          <a:prstGeom prst="rect">
            <a:avLst/>
          </a:prstGeom>
          <a:solidFill>
            <a:srgbClr val="FFFF00">
              <a:alpha val="46000"/>
            </a:srgbClr>
          </a:solidFill>
          <a:ln w="9525">
            <a:noFill/>
            <a:miter lim="800000"/>
            <a:headEnd/>
            <a:tailEnd/>
          </a:ln>
        </p:spPr>
      </p:pic>
    </p:spTree>
    <p:extLst>
      <p:ext uri="{BB962C8B-B14F-4D97-AF65-F5344CB8AC3E}">
        <p14:creationId xmlns:p14="http://schemas.microsoft.com/office/powerpoint/2010/main" val="23704124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457200" y="1783357"/>
            <a:ext cx="8003232" cy="4165923"/>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150000"/>
              </a:lnSpc>
            </a:pPr>
            <a:r>
              <a:rPr lang="zh-CN" altLang="en-US" b="1" dirty="0" smtClean="0">
                <a:solidFill>
                  <a:srgbClr val="FF0000"/>
                </a:solidFill>
                <a:latin typeface="华文楷体" pitchFamily="2" charset="-122"/>
                <a:ea typeface="华文楷体" pitchFamily="2" charset="-122"/>
              </a:rPr>
              <a:t>总离子流</a:t>
            </a:r>
            <a:r>
              <a:rPr lang="zh-CN" altLang="en-US" b="1" dirty="0">
                <a:solidFill>
                  <a:srgbClr val="FF0000"/>
                </a:solidFill>
                <a:latin typeface="华文楷体" pitchFamily="2" charset="-122"/>
                <a:ea typeface="华文楷体" pitchFamily="2" charset="-122"/>
              </a:rPr>
              <a:t>图</a:t>
            </a:r>
            <a:r>
              <a:rPr lang="zh-CN" altLang="en-US" dirty="0">
                <a:latin typeface="华文楷体" pitchFamily="2" charset="-122"/>
                <a:ea typeface="华文楷体" pitchFamily="2" charset="-122"/>
              </a:rPr>
              <a:t>（</a:t>
            </a:r>
            <a:r>
              <a:rPr lang="en-US" altLang="zh-CN" dirty="0">
                <a:latin typeface="Times New Roman" pitchFamily="18" charset="0"/>
                <a:ea typeface="华文楷体" pitchFamily="2" charset="-122"/>
                <a:cs typeface="Times New Roman" pitchFamily="18" charset="0"/>
              </a:rPr>
              <a:t>Total ion chromatogram</a:t>
            </a:r>
            <a:r>
              <a:rPr lang="zh-CN" altLang="en-US" dirty="0">
                <a:latin typeface="Times New Roman" pitchFamily="18" charset="0"/>
                <a:ea typeface="华文楷体" pitchFamily="2" charset="-122"/>
                <a:cs typeface="Times New Roman" pitchFamily="18" charset="0"/>
              </a:rPr>
              <a:t>，</a:t>
            </a:r>
            <a:r>
              <a:rPr lang="en-US" altLang="zh-CN" dirty="0">
                <a:latin typeface="Times New Roman" pitchFamily="18" charset="0"/>
                <a:ea typeface="华文楷体" pitchFamily="2" charset="-122"/>
                <a:cs typeface="Times New Roman" pitchFamily="18" charset="0"/>
              </a:rPr>
              <a:t>TIC</a:t>
            </a:r>
            <a:r>
              <a:rPr lang="zh-CN" altLang="en-US" dirty="0" smtClean="0">
                <a:latin typeface="Times New Roman" pitchFamily="18" charset="0"/>
                <a:ea typeface="华文楷体" pitchFamily="2" charset="-122"/>
                <a:cs typeface="Times New Roman" pitchFamily="18" charset="0"/>
              </a:rPr>
              <a:t>）</a:t>
            </a:r>
            <a:endParaRPr lang="en-US" altLang="zh-CN" dirty="0" smtClean="0">
              <a:latin typeface="华文楷体" pitchFamily="2" charset="-122"/>
              <a:ea typeface="华文楷体" pitchFamily="2" charset="-122"/>
            </a:endParaRPr>
          </a:p>
          <a:p>
            <a:pPr lvl="2">
              <a:lnSpc>
                <a:spcPct val="150000"/>
              </a:lnSpc>
            </a:pPr>
            <a:r>
              <a:rPr lang="zh-CN" altLang="en-US" sz="2200" dirty="0" smtClean="0">
                <a:latin typeface="华文楷体" pitchFamily="2" charset="-122"/>
                <a:ea typeface="华文楷体" pitchFamily="2" charset="-122"/>
              </a:rPr>
              <a:t>在</a:t>
            </a:r>
            <a:r>
              <a:rPr lang="zh-CN" altLang="en-US" sz="2200" dirty="0">
                <a:latin typeface="华文楷体" pitchFamily="2" charset="-122"/>
                <a:ea typeface="华文楷体" pitchFamily="2" charset="-122"/>
              </a:rPr>
              <a:t>选定的质量范围内，计算机把采集到的每个质谱的所有离子相加得到总离子强度，总离子强度随时间变化的曲线就是总离子流图，也叫总离子色谱图</a:t>
            </a:r>
            <a:r>
              <a:rPr lang="zh-CN" altLang="en-US" sz="2200" dirty="0" smtClean="0">
                <a:latin typeface="华文楷体" pitchFamily="2" charset="-122"/>
                <a:ea typeface="华文楷体" pitchFamily="2" charset="-122"/>
              </a:rPr>
              <a:t>。</a:t>
            </a:r>
            <a:endParaRPr lang="en-US" altLang="zh-CN" dirty="0" smtClean="0">
              <a:latin typeface="Times New Roman" pitchFamily="18" charset="0"/>
              <a:ea typeface="华文楷体" pitchFamily="2" charset="-122"/>
              <a:cs typeface="Times New Roman" pitchFamily="18" charset="0"/>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28111040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9280"/>
            <a:ext cx="8059930" cy="43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
        <p:nvSpPr>
          <p:cNvPr id="2" name="矩形 1"/>
          <p:cNvSpPr/>
          <p:nvPr/>
        </p:nvSpPr>
        <p:spPr>
          <a:xfrm>
            <a:off x="683568" y="755993"/>
            <a:ext cx="2236510" cy="584775"/>
          </a:xfrm>
          <a:prstGeom prst="rect">
            <a:avLst/>
          </a:prstGeom>
        </p:spPr>
        <p:txBody>
          <a:bodyPr wrap="none">
            <a:spAutoFit/>
          </a:bodyPr>
          <a:lstStyle/>
          <a:p>
            <a:r>
              <a:rPr lang="zh-CN" altLang="en-US" sz="3200" b="1" dirty="0">
                <a:solidFill>
                  <a:srgbClr val="0070C0"/>
                </a:solidFill>
                <a:latin typeface="华文楷体" pitchFamily="2" charset="-122"/>
                <a:ea typeface="华文楷体" pitchFamily="2" charset="-122"/>
              </a:rPr>
              <a:t>总离子流图</a:t>
            </a:r>
            <a:endParaRPr lang="zh-CN" altLang="en-US" sz="3200" dirty="0">
              <a:solidFill>
                <a:srgbClr val="0070C0"/>
              </a:solidFill>
            </a:endParaRPr>
          </a:p>
        </p:txBody>
      </p:sp>
    </p:spTree>
    <p:extLst>
      <p:ext uri="{BB962C8B-B14F-4D97-AF65-F5344CB8AC3E}">
        <p14:creationId xmlns:p14="http://schemas.microsoft.com/office/powerpoint/2010/main" val="22535943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p:nvPr/>
        </p:nvPicPr>
        <p:blipFill>
          <a:blip r:embed="rId2"/>
          <a:srcRect/>
          <a:stretch>
            <a:fillRect/>
          </a:stretch>
        </p:blipFill>
        <p:spPr bwMode="auto">
          <a:xfrm>
            <a:off x="0" y="12254"/>
            <a:ext cx="7524328" cy="6153049"/>
          </a:xfrm>
          <a:prstGeom prst="rect">
            <a:avLst/>
          </a:prstGeom>
          <a:noFill/>
          <a:ln w="9525">
            <a:noFill/>
            <a:miter lim="800000"/>
            <a:headEnd/>
            <a:tailEnd/>
          </a:ln>
        </p:spPr>
      </p:pic>
      <p:grpSp>
        <p:nvGrpSpPr>
          <p:cNvPr id="8" name="组合 7"/>
          <p:cNvGrpSpPr/>
          <p:nvPr/>
        </p:nvGrpSpPr>
        <p:grpSpPr>
          <a:xfrm>
            <a:off x="3707904" y="332656"/>
            <a:ext cx="5256584" cy="4774268"/>
            <a:chOff x="3707904" y="332656"/>
            <a:chExt cx="5256584" cy="4774268"/>
          </a:xfrm>
        </p:grpSpPr>
        <p:pic>
          <p:nvPicPr>
            <p:cNvPr id="5" name="Picture 8"/>
            <p:cNvPicPr/>
            <p:nvPr/>
          </p:nvPicPr>
          <p:blipFill>
            <a:blip r:embed="rId3"/>
            <a:srcRect/>
            <a:stretch>
              <a:fillRect/>
            </a:stretch>
          </p:blipFill>
          <p:spPr bwMode="auto">
            <a:xfrm>
              <a:off x="3923928" y="332656"/>
              <a:ext cx="5040560" cy="4370748"/>
            </a:xfrm>
            <a:prstGeom prst="rect">
              <a:avLst/>
            </a:prstGeom>
            <a:solidFill>
              <a:srgbClr val="D8FDD3"/>
            </a:solidFill>
            <a:ln w="9525">
              <a:noFill/>
              <a:miter lim="800000"/>
              <a:headEnd/>
              <a:tailEnd/>
            </a:ln>
          </p:spPr>
        </p:pic>
        <p:cxnSp>
          <p:nvCxnSpPr>
            <p:cNvPr id="7" name="直接箭头连接符 6"/>
            <p:cNvCxnSpPr/>
            <p:nvPr/>
          </p:nvCxnSpPr>
          <p:spPr>
            <a:xfrm>
              <a:off x="3707904" y="4581128"/>
              <a:ext cx="0" cy="525796"/>
            </a:xfrm>
            <a:prstGeom prst="straightConnector1">
              <a:avLst/>
            </a:prstGeom>
            <a:ln w="381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215495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692696"/>
            <a:ext cx="8229600" cy="854968"/>
          </a:xfrm>
        </p:spPr>
        <p:txBody>
          <a:bodyPr>
            <a:normAutofit/>
          </a:bodyPr>
          <a:lstStyle/>
          <a:p>
            <a:r>
              <a:rPr lang="zh-CN" altLang="en-US" sz="4400" dirty="0" smtClean="0">
                <a:latin typeface="+mj-ea"/>
              </a:rPr>
              <a:t>第四章 谱图的解读</a:t>
            </a:r>
            <a:endParaRPr lang="zh-CN" altLang="en-US" sz="4400" dirty="0">
              <a:latin typeface="+mj-ea"/>
            </a:endParaRPr>
          </a:p>
        </p:txBody>
      </p:sp>
      <p:sp>
        <p:nvSpPr>
          <p:cNvPr id="4" name="内容占位符 2"/>
          <p:cNvSpPr>
            <a:spLocks noGrp="1"/>
          </p:cNvSpPr>
          <p:nvPr>
            <p:ph idx="1"/>
          </p:nvPr>
        </p:nvSpPr>
        <p:spPr>
          <a:xfrm>
            <a:off x="457200" y="1783357"/>
            <a:ext cx="8003232" cy="4165923"/>
          </a:xfrm>
        </p:spPr>
        <p:txBody>
          <a:bodyPr>
            <a:normAutofit/>
          </a:bodyPr>
          <a:lstStyle/>
          <a:p>
            <a:pPr>
              <a:lnSpc>
                <a:spcPct val="170000"/>
              </a:lnSpc>
              <a:buClr>
                <a:srgbClr val="0070C0"/>
              </a:buClr>
            </a:pPr>
            <a:r>
              <a:rPr lang="zh-CN" altLang="en-US" sz="2800" dirty="0" smtClean="0">
                <a:latin typeface="Times New Roman" pitchFamily="18" charset="0"/>
                <a:ea typeface="华文楷体" pitchFamily="2" charset="-122"/>
                <a:cs typeface="Times New Roman" pitchFamily="18" charset="0"/>
              </a:rPr>
              <a:t>概念和术语</a:t>
            </a:r>
            <a:endParaRPr lang="en-US" altLang="zh-CN" sz="2800" dirty="0" smtClean="0">
              <a:latin typeface="Times New Roman" pitchFamily="18" charset="0"/>
              <a:ea typeface="华文楷体" pitchFamily="2" charset="-122"/>
              <a:cs typeface="Times New Roman" pitchFamily="18" charset="0"/>
            </a:endParaRPr>
          </a:p>
          <a:p>
            <a:pPr lvl="1">
              <a:lnSpc>
                <a:spcPct val="150000"/>
              </a:lnSpc>
            </a:pPr>
            <a:r>
              <a:rPr lang="zh-CN" altLang="en-US" b="1" dirty="0">
                <a:solidFill>
                  <a:srgbClr val="FF0000"/>
                </a:solidFill>
                <a:latin typeface="华文楷体" pitchFamily="2" charset="-122"/>
                <a:ea typeface="华文楷体" pitchFamily="2" charset="-122"/>
              </a:rPr>
              <a:t>质量</a:t>
            </a:r>
            <a:r>
              <a:rPr lang="zh-CN" altLang="en-US" b="1" dirty="0" smtClean="0">
                <a:solidFill>
                  <a:srgbClr val="FF0000"/>
                </a:solidFill>
                <a:latin typeface="华文楷体" pitchFamily="2" charset="-122"/>
                <a:ea typeface="华文楷体" pitchFamily="2" charset="-122"/>
              </a:rPr>
              <a:t>色谱图：</a:t>
            </a:r>
            <a:r>
              <a:rPr lang="zh-CN" altLang="en-US" dirty="0" smtClean="0">
                <a:latin typeface="华文楷体" pitchFamily="2" charset="-122"/>
                <a:ea typeface="华文楷体" pitchFamily="2" charset="-122"/>
              </a:rPr>
              <a:t>某</a:t>
            </a:r>
            <a:r>
              <a:rPr lang="zh-CN" altLang="en-US" dirty="0">
                <a:latin typeface="华文楷体" pitchFamily="2" charset="-122"/>
                <a:ea typeface="华文楷体" pitchFamily="2" charset="-122"/>
              </a:rPr>
              <a:t>一质荷比的离子的强度随时间变化的曲线，也叫提取离子色谱图</a:t>
            </a:r>
            <a:r>
              <a:rPr lang="zh-CN" altLang="en-US" dirty="0" smtClean="0">
                <a:latin typeface="华文楷体" pitchFamily="2" charset="-122"/>
                <a:ea typeface="华文楷体" pitchFamily="2" charset="-122"/>
              </a:rPr>
              <a:t>。</a:t>
            </a:r>
            <a:endParaRPr lang="en-US" altLang="zh-CN" dirty="0" smtClean="0">
              <a:latin typeface="Times New Roman" pitchFamily="18" charset="0"/>
              <a:ea typeface="华文楷体" pitchFamily="2" charset="-122"/>
              <a:cs typeface="Times New Roman" pitchFamily="18" charset="0"/>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Tree>
    <p:extLst>
      <p:ext uri="{BB962C8B-B14F-4D97-AF65-F5344CB8AC3E}">
        <p14:creationId xmlns:p14="http://schemas.microsoft.com/office/powerpoint/2010/main" val="2114497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16632"/>
            <a:ext cx="2952328" cy="854968"/>
          </a:xfrm>
        </p:spPr>
        <p:txBody>
          <a:bodyPr>
            <a:normAutofit/>
          </a:bodyPr>
          <a:lstStyle/>
          <a:p>
            <a:r>
              <a:rPr lang="zh-CN" altLang="en-US" sz="3200" b="1" dirty="0" smtClean="0">
                <a:latin typeface="华文楷体" pitchFamily="2" charset="-122"/>
                <a:ea typeface="华文楷体" pitchFamily="2" charset="-122"/>
              </a:rPr>
              <a:t>质量色谱图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6" name="Picture 4"/>
          <p:cNvPicPr/>
          <p:nvPr/>
        </p:nvPicPr>
        <p:blipFill>
          <a:blip r:embed="rId2"/>
          <a:srcRect/>
          <a:stretch>
            <a:fillRect/>
          </a:stretch>
        </p:blipFill>
        <p:spPr bwMode="auto">
          <a:xfrm>
            <a:off x="539552" y="1196752"/>
            <a:ext cx="6480720" cy="5400600"/>
          </a:xfrm>
          <a:prstGeom prst="rect">
            <a:avLst/>
          </a:prstGeom>
          <a:noFill/>
          <a:ln w="9525">
            <a:noFill/>
            <a:miter lim="800000"/>
            <a:headEnd/>
            <a:tailEnd/>
          </a:ln>
        </p:spPr>
      </p:pic>
      <p:grpSp>
        <p:nvGrpSpPr>
          <p:cNvPr id="11" name="组合 10"/>
          <p:cNvGrpSpPr/>
          <p:nvPr/>
        </p:nvGrpSpPr>
        <p:grpSpPr>
          <a:xfrm>
            <a:off x="3203848" y="548680"/>
            <a:ext cx="5544616" cy="5184576"/>
            <a:chOff x="3203848" y="548680"/>
            <a:chExt cx="5544616" cy="5184576"/>
          </a:xfrm>
        </p:grpSpPr>
        <p:cxnSp>
          <p:nvCxnSpPr>
            <p:cNvPr id="9" name="直接箭头连接符 8"/>
            <p:cNvCxnSpPr/>
            <p:nvPr/>
          </p:nvCxnSpPr>
          <p:spPr>
            <a:xfrm>
              <a:off x="3491880" y="5207460"/>
              <a:ext cx="0" cy="525796"/>
            </a:xfrm>
            <a:prstGeom prst="straightConnector1">
              <a:avLst/>
            </a:prstGeom>
            <a:ln w="381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pic>
          <p:nvPicPr>
            <p:cNvPr id="10" name="Picture 10"/>
            <p:cNvPicPr/>
            <p:nvPr/>
          </p:nvPicPr>
          <p:blipFill>
            <a:blip r:embed="rId3"/>
            <a:srcRect/>
            <a:stretch>
              <a:fillRect/>
            </a:stretch>
          </p:blipFill>
          <p:spPr bwMode="auto">
            <a:xfrm>
              <a:off x="3203848" y="548680"/>
              <a:ext cx="5544616" cy="4553517"/>
            </a:xfrm>
            <a:prstGeom prst="rect">
              <a:avLst/>
            </a:prstGeom>
            <a:solidFill>
              <a:schemeClr val="bg1">
                <a:lumMod val="95000"/>
              </a:schemeClr>
            </a:solidFill>
            <a:ln w="9525">
              <a:noFill/>
              <a:miter lim="800000"/>
              <a:headEnd/>
              <a:tailEnd/>
            </a:ln>
          </p:spPr>
        </p:pic>
      </p:grpSp>
    </p:spTree>
    <p:extLst>
      <p:ext uri="{BB962C8B-B14F-4D97-AF65-F5344CB8AC3E}">
        <p14:creationId xmlns:p14="http://schemas.microsoft.com/office/powerpoint/2010/main" val="158518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628800"/>
            <a:ext cx="648072" cy="2952328"/>
          </a:xfrm>
        </p:spPr>
        <p:txBody>
          <a:bodyPr>
            <a:normAutofit/>
          </a:bodyPr>
          <a:lstStyle/>
          <a:p>
            <a:pPr algn="ctr"/>
            <a:r>
              <a:rPr lang="zh-CN" altLang="en-US" sz="3200" b="1" dirty="0" smtClean="0">
                <a:latin typeface="华文楷体" pitchFamily="2" charset="-122"/>
                <a:ea typeface="华文楷体" pitchFamily="2" charset="-122"/>
              </a:rPr>
              <a:t>质量色谱图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8" name="Picture 9"/>
          <p:cNvPicPr/>
          <p:nvPr/>
        </p:nvPicPr>
        <p:blipFill>
          <a:blip r:embed="rId2"/>
          <a:srcRect/>
          <a:stretch>
            <a:fillRect/>
          </a:stretch>
        </p:blipFill>
        <p:spPr bwMode="auto">
          <a:xfrm>
            <a:off x="1403648" y="332656"/>
            <a:ext cx="7416824" cy="6264696"/>
          </a:xfrm>
          <a:prstGeom prst="rect">
            <a:avLst/>
          </a:prstGeom>
          <a:noFill/>
          <a:ln w="9525">
            <a:noFill/>
            <a:miter lim="800000"/>
            <a:headEnd/>
            <a:tailEnd/>
          </a:ln>
        </p:spPr>
      </p:pic>
      <p:sp>
        <p:nvSpPr>
          <p:cNvPr id="3" name="TextBox 2"/>
          <p:cNvSpPr txBox="1"/>
          <p:nvPr/>
        </p:nvSpPr>
        <p:spPr>
          <a:xfrm>
            <a:off x="2051720" y="2132856"/>
            <a:ext cx="1000402" cy="369332"/>
          </a:xfrm>
          <a:prstGeom prst="rect">
            <a:avLst/>
          </a:prstGeom>
          <a:solidFill>
            <a:schemeClr val="bg2">
              <a:lumMod val="75000"/>
            </a:schemeClr>
          </a:solidFill>
          <a:ln>
            <a:solidFill>
              <a:schemeClr val="tx2"/>
            </a:solidFill>
          </a:ln>
        </p:spPr>
        <p:txBody>
          <a:bodyPr wrap="none" rtlCol="0">
            <a:spAutoFit/>
          </a:bodyPr>
          <a:lstStyle/>
          <a:p>
            <a:r>
              <a:rPr lang="en-US" altLang="zh-CN" i="1" dirty="0" smtClean="0">
                <a:latin typeface="Times New Roman" pitchFamily="18" charset="0"/>
                <a:cs typeface="Times New Roman" pitchFamily="18" charset="0"/>
              </a:rPr>
              <a:t>m/z</a:t>
            </a:r>
            <a:r>
              <a:rPr lang="en-US" altLang="zh-CN" dirty="0" smtClean="0">
                <a:latin typeface="Times New Roman" pitchFamily="18" charset="0"/>
                <a:cs typeface="Times New Roman" pitchFamily="18" charset="0"/>
              </a:rPr>
              <a:t>  341</a:t>
            </a:r>
            <a:endParaRPr lang="zh-CN" altLang="en-US" dirty="0">
              <a:latin typeface="Times New Roman" pitchFamily="18" charset="0"/>
              <a:cs typeface="Times New Roman" pitchFamily="18" charset="0"/>
            </a:endParaRPr>
          </a:p>
        </p:txBody>
      </p:sp>
      <p:sp>
        <p:nvSpPr>
          <p:cNvPr id="12" name="TextBox 11"/>
          <p:cNvSpPr txBox="1"/>
          <p:nvPr/>
        </p:nvSpPr>
        <p:spPr>
          <a:xfrm>
            <a:off x="2051720" y="3563724"/>
            <a:ext cx="966931" cy="369332"/>
          </a:xfrm>
          <a:prstGeom prst="rect">
            <a:avLst/>
          </a:prstGeom>
          <a:solidFill>
            <a:schemeClr val="bg2">
              <a:lumMod val="75000"/>
            </a:schemeClr>
          </a:solidFill>
          <a:ln>
            <a:solidFill>
              <a:schemeClr val="tx2"/>
            </a:solidFill>
          </a:ln>
        </p:spPr>
        <p:txBody>
          <a:bodyPr wrap="none" rtlCol="0">
            <a:spAutoFit/>
          </a:bodyPr>
          <a:lstStyle/>
          <a:p>
            <a:r>
              <a:rPr lang="en-US" altLang="zh-CN" i="1" dirty="0" smtClean="0">
                <a:latin typeface="Times New Roman" pitchFamily="18" charset="0"/>
                <a:cs typeface="Times New Roman" pitchFamily="18" charset="0"/>
              </a:rPr>
              <a:t>m/z</a:t>
            </a:r>
            <a:r>
              <a:rPr lang="en-US" altLang="zh-CN" dirty="0" smtClean="0">
                <a:latin typeface="Times New Roman" pitchFamily="18" charset="0"/>
                <a:cs typeface="Times New Roman" pitchFamily="18" charset="0"/>
              </a:rPr>
              <a:t>  479</a:t>
            </a:r>
            <a:endParaRPr lang="zh-CN" altLang="en-US" dirty="0">
              <a:latin typeface="Times New Roman" pitchFamily="18" charset="0"/>
              <a:cs typeface="Times New Roman" pitchFamily="18" charset="0"/>
            </a:endParaRPr>
          </a:p>
        </p:txBody>
      </p:sp>
      <p:sp>
        <p:nvSpPr>
          <p:cNvPr id="13" name="TextBox 12"/>
          <p:cNvSpPr txBox="1"/>
          <p:nvPr/>
        </p:nvSpPr>
        <p:spPr>
          <a:xfrm>
            <a:off x="2051720" y="4941168"/>
            <a:ext cx="966931" cy="369332"/>
          </a:xfrm>
          <a:prstGeom prst="rect">
            <a:avLst/>
          </a:prstGeom>
          <a:solidFill>
            <a:schemeClr val="bg2">
              <a:lumMod val="75000"/>
            </a:schemeClr>
          </a:solidFill>
          <a:ln>
            <a:solidFill>
              <a:schemeClr val="tx2"/>
            </a:solidFill>
          </a:ln>
        </p:spPr>
        <p:txBody>
          <a:bodyPr wrap="none" rtlCol="0">
            <a:spAutoFit/>
          </a:bodyPr>
          <a:lstStyle/>
          <a:p>
            <a:r>
              <a:rPr lang="en-US" altLang="zh-CN" i="1" dirty="0" smtClean="0">
                <a:latin typeface="Times New Roman" pitchFamily="18" charset="0"/>
                <a:cs typeface="Times New Roman" pitchFamily="18" charset="0"/>
              </a:rPr>
              <a:t>m/z</a:t>
            </a:r>
            <a:r>
              <a:rPr lang="en-US" altLang="zh-CN" dirty="0" smtClean="0">
                <a:latin typeface="Times New Roman" pitchFamily="18" charset="0"/>
                <a:cs typeface="Times New Roman" pitchFamily="18" charset="0"/>
              </a:rPr>
              <a:t>  309</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606151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smtClean="0">
                <a:latin typeface="华文楷体" pitchFamily="2" charset="-122"/>
                <a:ea typeface="华文楷体" pitchFamily="2" charset="-122"/>
              </a:rPr>
              <a:t>1.  </a:t>
            </a:r>
            <a:r>
              <a:rPr lang="zh-CN" altLang="en-US" sz="3200" b="1" dirty="0" smtClean="0">
                <a:latin typeface="华文楷体" pitchFamily="2" charset="-122"/>
                <a:ea typeface="华文楷体" pitchFamily="2" charset="-122"/>
              </a:rPr>
              <a:t>色谱图和总离子流图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9" name="Picture 4"/>
          <p:cNvPicPr/>
          <p:nvPr/>
        </p:nvPicPr>
        <p:blipFill>
          <a:blip r:embed="rId2"/>
          <a:srcRect/>
          <a:stretch>
            <a:fillRect/>
          </a:stretch>
        </p:blipFill>
        <p:spPr bwMode="auto">
          <a:xfrm>
            <a:off x="395536" y="1340768"/>
            <a:ext cx="5943600" cy="4979670"/>
          </a:xfrm>
          <a:prstGeom prst="rect">
            <a:avLst/>
          </a:prstGeom>
          <a:noFill/>
          <a:ln w="9525">
            <a:noFill/>
            <a:miter lim="800000"/>
            <a:headEnd/>
            <a:tailEnd/>
          </a:ln>
        </p:spPr>
      </p:pic>
      <p:grpSp>
        <p:nvGrpSpPr>
          <p:cNvPr id="6" name="组合 5"/>
          <p:cNvGrpSpPr/>
          <p:nvPr/>
        </p:nvGrpSpPr>
        <p:grpSpPr>
          <a:xfrm>
            <a:off x="6516216" y="1628800"/>
            <a:ext cx="2521181" cy="4392488"/>
            <a:chOff x="6516216" y="1628800"/>
            <a:chExt cx="2521181" cy="4392488"/>
          </a:xfrm>
        </p:grpSpPr>
        <p:sp>
          <p:nvSpPr>
            <p:cNvPr id="4" name="圆角矩形标注 3"/>
            <p:cNvSpPr/>
            <p:nvPr/>
          </p:nvSpPr>
          <p:spPr>
            <a:xfrm>
              <a:off x="6660232" y="1628800"/>
              <a:ext cx="2376264" cy="1584176"/>
            </a:xfrm>
            <a:prstGeom prst="wedgeRoundRectCallout">
              <a:avLst>
                <a:gd name="adj1" fmla="val -66206"/>
                <a:gd name="adj2" fmla="val -262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NL:</a:t>
              </a:r>
            </a:p>
            <a:p>
              <a:r>
                <a:rPr lang="en-US" altLang="zh-CN" sz="2000" dirty="0" smtClean="0">
                  <a:latin typeface="Times New Roman" pitchFamily="18" charset="0"/>
                  <a:cs typeface="Times New Roman" pitchFamily="18" charset="0"/>
                </a:rPr>
                <a:t>6.02E5</a:t>
              </a:r>
            </a:p>
            <a:p>
              <a:r>
                <a:rPr lang="en-US" altLang="zh-CN" sz="2000" dirty="0" smtClean="0">
                  <a:latin typeface="Times New Roman" pitchFamily="18" charset="0"/>
                  <a:cs typeface="Times New Roman" pitchFamily="18" charset="0"/>
                </a:rPr>
                <a:t>Total Scan PDA </a:t>
              </a:r>
            </a:p>
            <a:p>
              <a:r>
                <a:rPr lang="en-US" altLang="zh-CN" dirty="0" smtClean="0">
                  <a:latin typeface="Times New Roman" pitchFamily="18" charset="0"/>
                  <a:cs typeface="Times New Roman" pitchFamily="18" charset="0"/>
                </a:rPr>
                <a:t>GZY-LJJ110717 acid</a:t>
              </a:r>
              <a:endParaRPr lang="zh-CN" altLang="en-US" dirty="0">
                <a:latin typeface="Times New Roman" pitchFamily="18" charset="0"/>
                <a:cs typeface="Times New Roman" pitchFamily="18" charset="0"/>
              </a:endParaRPr>
            </a:p>
          </p:txBody>
        </p:sp>
        <p:sp>
          <p:nvSpPr>
            <p:cNvPr id="10" name="圆角矩形标注 9"/>
            <p:cNvSpPr/>
            <p:nvPr/>
          </p:nvSpPr>
          <p:spPr>
            <a:xfrm>
              <a:off x="6516216" y="3830602"/>
              <a:ext cx="2521181" cy="2190686"/>
            </a:xfrm>
            <a:prstGeom prst="wedgeRoundRectCallout">
              <a:avLst>
                <a:gd name="adj1" fmla="val -66206"/>
                <a:gd name="adj2" fmla="val -262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NL:</a:t>
              </a:r>
            </a:p>
            <a:p>
              <a:r>
                <a:rPr lang="en-US" altLang="zh-CN" sz="2000" dirty="0" smtClean="0">
                  <a:latin typeface="Times New Roman" pitchFamily="18" charset="0"/>
                  <a:cs typeface="Times New Roman" pitchFamily="18" charset="0"/>
                </a:rPr>
                <a:t>4.89E5</a:t>
              </a:r>
            </a:p>
            <a:p>
              <a:r>
                <a:rPr lang="en-US" altLang="zh-CN" sz="2000" dirty="0" smtClean="0">
                  <a:latin typeface="Times New Roman" pitchFamily="18" charset="0"/>
                  <a:cs typeface="Times New Roman" pitchFamily="18" charset="0"/>
                </a:rPr>
                <a:t>TIC F: ITMS+C ESI Full </a:t>
              </a:r>
              <a:r>
                <a:rPr lang="en-US" altLang="zh-CN" sz="2000" dirty="0" err="1" smtClean="0">
                  <a:latin typeface="Times New Roman" pitchFamily="18" charset="0"/>
                  <a:cs typeface="Times New Roman" pitchFamily="18" charset="0"/>
                </a:rPr>
                <a:t>ms</a:t>
              </a:r>
              <a:r>
                <a:rPr lang="en-US" altLang="zh-CN" sz="2000" dirty="0" smtClean="0">
                  <a:latin typeface="Times New Roman" pitchFamily="18" charset="0"/>
                  <a:cs typeface="Times New Roman" pitchFamily="18" charset="0"/>
                </a:rPr>
                <a:t> [100-1000] </a:t>
              </a:r>
              <a:r>
                <a:rPr lang="en-US" altLang="zh-CN" sz="2000" dirty="0" err="1" smtClean="0">
                  <a:latin typeface="Times New Roman" pitchFamily="18" charset="0"/>
                  <a:cs typeface="Times New Roman" pitchFamily="18" charset="0"/>
                </a:rPr>
                <a:t>ms</a:t>
              </a:r>
              <a:r>
                <a:rPr lang="en-US" altLang="zh-CN" sz="2000" dirty="0" smtClean="0">
                  <a:latin typeface="Times New Roman" pitchFamily="18" charset="0"/>
                  <a:cs typeface="Times New Roman" pitchFamily="18" charset="0"/>
                </a:rPr>
                <a:t> </a:t>
              </a:r>
            </a:p>
            <a:p>
              <a:r>
                <a:rPr lang="en-US" altLang="zh-CN" dirty="0" smtClean="0">
                  <a:latin typeface="Times New Roman" pitchFamily="18" charset="0"/>
                  <a:cs typeface="Times New Roman" pitchFamily="18" charset="0"/>
                </a:rPr>
                <a:t>GZY-LJJ110717 acid</a:t>
              </a:r>
              <a:endParaRPr lang="zh-CN" alt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159513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smtClean="0">
                <a:latin typeface="华文楷体" pitchFamily="2" charset="-122"/>
                <a:ea typeface="华文楷体" pitchFamily="2" charset="-122"/>
              </a:rPr>
              <a:t>2.  </a:t>
            </a:r>
            <a:r>
              <a:rPr lang="zh-CN" altLang="en-US" sz="3200" b="1" dirty="0" smtClean="0">
                <a:latin typeface="华文楷体" pitchFamily="2" charset="-122"/>
                <a:ea typeface="华文楷体" pitchFamily="2" charset="-122"/>
              </a:rPr>
              <a:t>一级质谱图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7" name="Picture 8"/>
          <p:cNvPicPr/>
          <p:nvPr/>
        </p:nvPicPr>
        <p:blipFill>
          <a:blip r:embed="rId2"/>
          <a:srcRect/>
          <a:stretch>
            <a:fillRect/>
          </a:stretch>
        </p:blipFill>
        <p:spPr bwMode="auto">
          <a:xfrm>
            <a:off x="1115616" y="1343006"/>
            <a:ext cx="5943600" cy="4979670"/>
          </a:xfrm>
          <a:prstGeom prst="rect">
            <a:avLst/>
          </a:prstGeom>
          <a:noFill/>
          <a:ln w="9525">
            <a:noFill/>
            <a:miter lim="800000"/>
            <a:headEnd/>
            <a:tailEnd/>
          </a:ln>
        </p:spPr>
      </p:pic>
      <p:sp>
        <p:nvSpPr>
          <p:cNvPr id="4" name="圆角矩形标注 3"/>
          <p:cNvSpPr/>
          <p:nvPr/>
        </p:nvSpPr>
        <p:spPr>
          <a:xfrm>
            <a:off x="3779912" y="1700808"/>
            <a:ext cx="5184576" cy="1584176"/>
          </a:xfrm>
          <a:prstGeom prst="wedgeRoundRectCallout">
            <a:avLst>
              <a:gd name="adj1" fmla="val -60402"/>
              <a:gd name="adj2" fmla="val -598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GZY-LJJ110717 acid  RT: 16.02  NL: 2.78E4</a:t>
            </a:r>
          </a:p>
          <a:p>
            <a:r>
              <a:rPr lang="en-US" altLang="zh-CN" sz="2000" dirty="0" smtClean="0">
                <a:latin typeface="Times New Roman" pitchFamily="18" charset="0"/>
                <a:cs typeface="Times New Roman" pitchFamily="18" charset="0"/>
              </a:rPr>
              <a:t>F: </a:t>
            </a:r>
            <a:r>
              <a:rPr lang="en-US" altLang="zh-CN" sz="2000" dirty="0" err="1" smtClean="0">
                <a:latin typeface="Times New Roman" pitchFamily="18" charset="0"/>
                <a:cs typeface="Times New Roman" pitchFamily="18" charset="0"/>
              </a:rPr>
              <a:t>ITMS+c</a:t>
            </a:r>
            <a:r>
              <a:rPr lang="en-US" altLang="zh-CN" sz="2000" dirty="0" smtClean="0">
                <a:latin typeface="Times New Roman" pitchFamily="18" charset="0"/>
                <a:cs typeface="Times New Roman" pitchFamily="18" charset="0"/>
              </a:rPr>
              <a:t> ESI Full </a:t>
            </a:r>
            <a:r>
              <a:rPr lang="en-US" altLang="zh-CN" sz="2000" dirty="0" err="1" smtClean="0">
                <a:latin typeface="Times New Roman" pitchFamily="18" charset="0"/>
                <a:cs typeface="Times New Roman" pitchFamily="18" charset="0"/>
              </a:rPr>
              <a:t>ms</a:t>
            </a:r>
            <a:r>
              <a:rPr lang="en-US" altLang="zh-CN" sz="2000" dirty="0" smtClean="0">
                <a:latin typeface="Times New Roman" pitchFamily="18" charset="0"/>
                <a:cs typeface="Times New Roman" pitchFamily="18" charset="0"/>
              </a:rPr>
              <a:t> </a:t>
            </a:r>
            <a:r>
              <a:rPr lang="en-US" altLang="zh-CN" sz="2000" dirty="0">
                <a:latin typeface="Times New Roman" pitchFamily="18" charset="0"/>
                <a:cs typeface="Times New Roman" pitchFamily="18" charset="0"/>
              </a:rPr>
              <a:t>[</a:t>
            </a:r>
            <a:r>
              <a:rPr lang="en-US" altLang="zh-CN" sz="2000" dirty="0" smtClean="0">
                <a:latin typeface="Times New Roman" pitchFamily="18" charset="0"/>
                <a:cs typeface="Times New Roman" pitchFamily="18" charset="0"/>
              </a:rPr>
              <a:t>100.00-1000.00]</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5836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a:latin typeface="华文楷体" pitchFamily="2" charset="-122"/>
                <a:ea typeface="华文楷体" pitchFamily="2" charset="-122"/>
              </a:rPr>
              <a:t>3</a:t>
            </a:r>
            <a:r>
              <a:rPr lang="en-US" altLang="zh-CN" sz="3200" b="1" dirty="0" smtClean="0">
                <a:latin typeface="华文楷体" pitchFamily="2" charset="-122"/>
                <a:ea typeface="华文楷体" pitchFamily="2" charset="-122"/>
              </a:rPr>
              <a:t>.  </a:t>
            </a:r>
            <a:r>
              <a:rPr lang="zh-CN" altLang="en-US" sz="3200" b="1" dirty="0" smtClean="0">
                <a:latin typeface="华文楷体" pitchFamily="2" charset="-122"/>
                <a:ea typeface="华文楷体" pitchFamily="2" charset="-122"/>
              </a:rPr>
              <a:t>二级质谱图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6" name="Picture 3"/>
          <p:cNvPicPr/>
          <p:nvPr/>
        </p:nvPicPr>
        <p:blipFill>
          <a:blip r:embed="rId2"/>
          <a:srcRect/>
          <a:stretch>
            <a:fillRect/>
          </a:stretch>
        </p:blipFill>
        <p:spPr bwMode="auto">
          <a:xfrm>
            <a:off x="758351" y="1340768"/>
            <a:ext cx="6682785" cy="5328592"/>
          </a:xfrm>
          <a:prstGeom prst="rect">
            <a:avLst/>
          </a:prstGeom>
          <a:noFill/>
          <a:ln w="9525">
            <a:noFill/>
            <a:miter lim="800000"/>
            <a:headEnd/>
            <a:tailEnd/>
          </a:ln>
        </p:spPr>
      </p:pic>
      <p:sp>
        <p:nvSpPr>
          <p:cNvPr id="4" name="圆角矩形标注 3"/>
          <p:cNvSpPr/>
          <p:nvPr/>
        </p:nvSpPr>
        <p:spPr>
          <a:xfrm>
            <a:off x="1331639" y="2204864"/>
            <a:ext cx="6552729" cy="1584176"/>
          </a:xfrm>
          <a:prstGeom prst="wedgeRoundRectCallout">
            <a:avLst>
              <a:gd name="adj1" fmla="val -40074"/>
              <a:gd name="adj2" fmla="val -8481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Sample-ms2-45  RT: 2.64-2.90  NL: 1.03E3</a:t>
            </a:r>
          </a:p>
          <a:p>
            <a:r>
              <a:rPr lang="en-US" altLang="zh-CN" sz="2000" dirty="0" smtClean="0">
                <a:latin typeface="Times New Roman" pitchFamily="18" charset="0"/>
                <a:cs typeface="Times New Roman" pitchFamily="18" charset="0"/>
              </a:rPr>
              <a:t>F: </a:t>
            </a:r>
            <a:r>
              <a:rPr lang="en-US" altLang="zh-CN" sz="2000" dirty="0" err="1" smtClean="0">
                <a:latin typeface="Times New Roman" pitchFamily="18" charset="0"/>
                <a:cs typeface="Times New Roman" pitchFamily="18" charset="0"/>
              </a:rPr>
              <a:t>ITMS+c</a:t>
            </a:r>
            <a:r>
              <a:rPr lang="en-US" altLang="zh-CN" sz="2000" dirty="0" smtClean="0">
                <a:latin typeface="Times New Roman" pitchFamily="18" charset="0"/>
                <a:cs typeface="Times New Roman" pitchFamily="18" charset="0"/>
              </a:rPr>
              <a:t> ESI Full ms2 249.00@cid 45  [65.00-300.00]</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96739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smtClean="0">
                <a:latin typeface="华文楷体" pitchFamily="2" charset="-122"/>
                <a:ea typeface="华文楷体" pitchFamily="2" charset="-122"/>
              </a:rPr>
              <a:t>4.  </a:t>
            </a:r>
            <a:r>
              <a:rPr lang="zh-CN" altLang="en-US" sz="3200" b="1" dirty="0">
                <a:latin typeface="华文楷体" pitchFamily="2" charset="-122"/>
                <a:ea typeface="华文楷体" pitchFamily="2" charset="-122"/>
              </a:rPr>
              <a:t>三</a:t>
            </a:r>
            <a:r>
              <a:rPr lang="zh-CN" altLang="en-US" sz="3200" b="1" dirty="0" smtClean="0">
                <a:latin typeface="华文楷体" pitchFamily="2" charset="-122"/>
                <a:ea typeface="华文楷体" pitchFamily="2" charset="-122"/>
              </a:rPr>
              <a:t>级质谱图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7" name="Picture 12"/>
          <p:cNvPicPr/>
          <p:nvPr/>
        </p:nvPicPr>
        <p:blipFill>
          <a:blip r:embed="rId2"/>
          <a:srcRect/>
          <a:stretch>
            <a:fillRect/>
          </a:stretch>
        </p:blipFill>
        <p:spPr bwMode="auto">
          <a:xfrm>
            <a:off x="1242165" y="1299204"/>
            <a:ext cx="6498187" cy="5154131"/>
          </a:xfrm>
          <a:prstGeom prst="rect">
            <a:avLst/>
          </a:prstGeom>
          <a:noFill/>
          <a:ln w="9525">
            <a:noFill/>
            <a:miter lim="800000"/>
            <a:headEnd/>
            <a:tailEnd/>
          </a:ln>
        </p:spPr>
      </p:pic>
      <p:sp>
        <p:nvSpPr>
          <p:cNvPr id="4" name="圆角矩形标注 3"/>
          <p:cNvSpPr/>
          <p:nvPr/>
        </p:nvSpPr>
        <p:spPr>
          <a:xfrm>
            <a:off x="395536" y="2204864"/>
            <a:ext cx="8640960" cy="1584176"/>
          </a:xfrm>
          <a:prstGeom prst="wedgeRoundRectCallout">
            <a:avLst>
              <a:gd name="adj1" fmla="val -21620"/>
              <a:gd name="adj2" fmla="val -8912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P11-MS3  RT: 13.12  NL: 1.56E2</a:t>
            </a:r>
          </a:p>
          <a:p>
            <a:r>
              <a:rPr lang="en-US" altLang="zh-CN" sz="2000" dirty="0" smtClean="0">
                <a:latin typeface="Times New Roman" pitchFamily="18" charset="0"/>
                <a:cs typeface="Times New Roman" pitchFamily="18" charset="0"/>
              </a:rPr>
              <a:t>F: </a:t>
            </a:r>
            <a:r>
              <a:rPr lang="en-US" altLang="zh-CN" sz="2000" dirty="0" err="1" smtClean="0">
                <a:latin typeface="Times New Roman" pitchFamily="18" charset="0"/>
                <a:cs typeface="Times New Roman" pitchFamily="18" charset="0"/>
              </a:rPr>
              <a:t>ITMS+c</a:t>
            </a:r>
            <a:r>
              <a:rPr lang="en-US" altLang="zh-CN" sz="2000" dirty="0" smtClean="0">
                <a:latin typeface="Times New Roman" pitchFamily="18" charset="0"/>
                <a:cs typeface="Times New Roman" pitchFamily="18" charset="0"/>
              </a:rPr>
              <a:t> ESI Full ms3 324.00@cid 35.00 279.00@cid 35.00  [75.00-400.00]</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09090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a:latin typeface="华文楷体" pitchFamily="2" charset="-122"/>
                <a:ea typeface="华文楷体" pitchFamily="2" charset="-122"/>
              </a:rPr>
              <a:t>5</a:t>
            </a:r>
            <a:r>
              <a:rPr lang="en-US" altLang="zh-CN" sz="3200" b="1" dirty="0" smtClean="0">
                <a:latin typeface="华文楷体" pitchFamily="2" charset="-122"/>
                <a:ea typeface="华文楷体" pitchFamily="2" charset="-122"/>
              </a:rPr>
              <a:t>.  </a:t>
            </a:r>
            <a:r>
              <a:rPr lang="zh-CN" altLang="en-US" sz="3200" b="1" dirty="0" smtClean="0">
                <a:latin typeface="华文楷体" pitchFamily="2" charset="-122"/>
                <a:ea typeface="华文楷体" pitchFamily="2" charset="-122"/>
              </a:rPr>
              <a:t>质量色谱图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pic>
        <p:nvPicPr>
          <p:cNvPr id="9" name="Picture 9"/>
          <p:cNvPicPr/>
          <p:nvPr/>
        </p:nvPicPr>
        <p:blipFill rotWithShape="1">
          <a:blip r:embed="rId2"/>
          <a:srcRect b="51995"/>
          <a:stretch/>
        </p:blipFill>
        <p:spPr bwMode="auto">
          <a:xfrm>
            <a:off x="611560" y="1413502"/>
            <a:ext cx="8064896" cy="4823810"/>
          </a:xfrm>
          <a:prstGeom prst="rect">
            <a:avLst/>
          </a:prstGeom>
          <a:noFill/>
          <a:ln>
            <a:noFill/>
          </a:ln>
          <a:extLst>
            <a:ext uri="{53640926-AAD7-44D8-BBD7-CCE9431645EC}">
              <a14:shadowObscured xmlns:a14="http://schemas.microsoft.com/office/drawing/2010/main"/>
            </a:ext>
          </a:extLst>
        </p:spPr>
      </p:pic>
      <p:sp>
        <p:nvSpPr>
          <p:cNvPr id="4" name="圆角矩形标注 3"/>
          <p:cNvSpPr/>
          <p:nvPr/>
        </p:nvSpPr>
        <p:spPr>
          <a:xfrm>
            <a:off x="1360758" y="2492896"/>
            <a:ext cx="5544616" cy="1584176"/>
          </a:xfrm>
          <a:prstGeom prst="wedgeRoundRectCallout">
            <a:avLst>
              <a:gd name="adj1" fmla="val 50254"/>
              <a:gd name="adj2" fmla="val 788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Base Peak m/z=340.50-341.50</a:t>
            </a:r>
          </a:p>
          <a:p>
            <a:r>
              <a:rPr lang="en-US" altLang="zh-CN" sz="2000" dirty="0" smtClean="0">
                <a:latin typeface="Times New Roman" pitchFamily="18" charset="0"/>
                <a:cs typeface="Times New Roman" pitchFamily="18" charset="0"/>
              </a:rPr>
              <a:t>F: ITMS +c ESI Full </a:t>
            </a:r>
            <a:r>
              <a:rPr lang="en-US" altLang="zh-CN" sz="2000" dirty="0" err="1" smtClean="0">
                <a:latin typeface="Times New Roman" pitchFamily="18" charset="0"/>
                <a:cs typeface="Times New Roman" pitchFamily="18" charset="0"/>
              </a:rPr>
              <a:t>ms</a:t>
            </a:r>
            <a:r>
              <a:rPr lang="en-US" altLang="zh-CN" sz="2000" dirty="0" smtClean="0">
                <a:latin typeface="Times New Roman" pitchFamily="18" charset="0"/>
                <a:cs typeface="Times New Roman" pitchFamily="18" charset="0"/>
              </a:rPr>
              <a:t> [100.00-1000.00] </a:t>
            </a:r>
            <a:r>
              <a:rPr lang="en-US" altLang="zh-CN" sz="2000" dirty="0" err="1" smtClean="0">
                <a:latin typeface="Times New Roman" pitchFamily="18" charset="0"/>
                <a:cs typeface="Times New Roman" pitchFamily="18" charset="0"/>
              </a:rPr>
              <a:t>ms</a:t>
            </a:r>
            <a:endParaRPr lang="en-US" altLang="zh-CN" sz="2000" dirty="0" smtClean="0">
              <a:latin typeface="Times New Roman" pitchFamily="18" charset="0"/>
              <a:cs typeface="Times New Roman" pitchFamily="18" charset="0"/>
            </a:endParaRPr>
          </a:p>
          <a:p>
            <a:r>
              <a:rPr lang="en-US" altLang="zh-CN" sz="2000" dirty="0" smtClean="0">
                <a:latin typeface="Times New Roman" pitchFamily="18" charset="0"/>
                <a:cs typeface="Times New Roman" pitchFamily="18" charset="0"/>
              </a:rPr>
              <a:t>GZY-LJJ-110719-acid</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70434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1"/>
          <p:cNvPicPr/>
          <p:nvPr/>
        </p:nvPicPr>
        <p:blipFill rotWithShape="1">
          <a:blip r:embed="rId2"/>
          <a:srcRect b="51803"/>
          <a:stretch/>
        </p:blipFill>
        <p:spPr bwMode="auto">
          <a:xfrm>
            <a:off x="611560" y="1484784"/>
            <a:ext cx="7776864" cy="4248472"/>
          </a:xfrm>
          <a:prstGeom prst="rect">
            <a:avLst/>
          </a:prstGeom>
          <a:noFill/>
          <a:ln>
            <a:noFill/>
          </a:ln>
          <a:extLst>
            <a:ext uri="{53640926-AAD7-44D8-BBD7-CCE9431645EC}">
              <a14:shadowObscured xmlns:a14="http://schemas.microsoft.com/office/drawing/2010/main"/>
            </a:ext>
          </a:extLst>
        </p:spPr>
      </p:pic>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smtClean="0">
                <a:latin typeface="华文楷体" pitchFamily="2" charset="-122"/>
                <a:ea typeface="华文楷体" pitchFamily="2" charset="-122"/>
              </a:rPr>
              <a:t>6.  </a:t>
            </a:r>
            <a:r>
              <a:rPr lang="zh-CN" altLang="en-US" sz="3200" b="1" dirty="0" smtClean="0">
                <a:latin typeface="华文楷体" pitchFamily="2" charset="-122"/>
                <a:ea typeface="华文楷体" pitchFamily="2" charset="-122"/>
              </a:rPr>
              <a:t>选择离子监测图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
        <p:nvSpPr>
          <p:cNvPr id="4" name="圆角矩形标注 3"/>
          <p:cNvSpPr/>
          <p:nvPr/>
        </p:nvSpPr>
        <p:spPr>
          <a:xfrm>
            <a:off x="1547664" y="2204864"/>
            <a:ext cx="5544616" cy="1584176"/>
          </a:xfrm>
          <a:prstGeom prst="wedgeRoundRectCallout">
            <a:avLst>
              <a:gd name="adj1" fmla="val 54438"/>
              <a:gd name="adj2" fmla="val 788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NL: 5.68 E2</a:t>
            </a:r>
          </a:p>
          <a:p>
            <a:r>
              <a:rPr lang="en-US" altLang="zh-CN" sz="2000" dirty="0" smtClean="0">
                <a:latin typeface="Times New Roman" pitchFamily="18" charset="0"/>
                <a:cs typeface="Times New Roman" pitchFamily="18" charset="0"/>
              </a:rPr>
              <a:t>TIC F: </a:t>
            </a:r>
            <a:r>
              <a:rPr lang="en-US" altLang="zh-CN" sz="2000" dirty="0" err="1" smtClean="0">
                <a:latin typeface="Times New Roman" pitchFamily="18" charset="0"/>
                <a:cs typeface="Times New Roman" pitchFamily="18" charset="0"/>
              </a:rPr>
              <a:t>ITMS+c</a:t>
            </a:r>
            <a:r>
              <a:rPr lang="en-US" altLang="zh-CN" sz="2000" dirty="0" smtClean="0">
                <a:latin typeface="Times New Roman" pitchFamily="18" charset="0"/>
                <a:cs typeface="Times New Roman" pitchFamily="18" charset="0"/>
              </a:rPr>
              <a:t> ESI SIM </a:t>
            </a:r>
            <a:r>
              <a:rPr lang="en-US" altLang="zh-CN" sz="2000" dirty="0" err="1" smtClean="0">
                <a:latin typeface="Times New Roman" pitchFamily="18" charset="0"/>
                <a:cs typeface="Times New Roman" pitchFamily="18" charset="0"/>
              </a:rPr>
              <a:t>ms</a:t>
            </a:r>
            <a:r>
              <a:rPr lang="en-US" altLang="zh-CN" sz="2000" dirty="0" smtClean="0">
                <a:latin typeface="Times New Roman" pitchFamily="18" charset="0"/>
                <a:cs typeface="Times New Roman" pitchFamily="18" charset="0"/>
              </a:rPr>
              <a:t> [771.00-775.00] MS 130830-SIM2</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6416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p:nvPr/>
        </p:nvPicPr>
        <p:blipFill>
          <a:blip r:embed="rId2"/>
          <a:srcRect/>
          <a:stretch>
            <a:fillRect/>
          </a:stretch>
        </p:blipFill>
        <p:spPr bwMode="auto">
          <a:xfrm>
            <a:off x="611560" y="1378632"/>
            <a:ext cx="7848872" cy="5074704"/>
          </a:xfrm>
          <a:prstGeom prst="rect">
            <a:avLst/>
          </a:prstGeom>
          <a:noFill/>
          <a:ln w="9525">
            <a:noFill/>
            <a:miter lim="800000"/>
            <a:headEnd/>
            <a:tailEnd/>
          </a:ln>
        </p:spPr>
      </p:pic>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a:latin typeface="华文楷体" pitchFamily="2" charset="-122"/>
                <a:ea typeface="华文楷体" pitchFamily="2" charset="-122"/>
              </a:rPr>
              <a:t>7</a:t>
            </a:r>
            <a:r>
              <a:rPr lang="en-US" altLang="zh-CN" sz="3200" b="1" dirty="0" smtClean="0">
                <a:latin typeface="华文楷体" pitchFamily="2" charset="-122"/>
                <a:ea typeface="华文楷体" pitchFamily="2" charset="-122"/>
              </a:rPr>
              <a:t>.  </a:t>
            </a:r>
            <a:r>
              <a:rPr lang="zh-CN" altLang="en-US" sz="3200" b="1" dirty="0" smtClean="0">
                <a:latin typeface="华文楷体" pitchFamily="2" charset="-122"/>
                <a:ea typeface="华文楷体" pitchFamily="2" charset="-122"/>
              </a:rPr>
              <a:t>母离子扫描谱图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
        <p:nvSpPr>
          <p:cNvPr id="4" name="圆角矩形标注 3"/>
          <p:cNvSpPr/>
          <p:nvPr/>
        </p:nvSpPr>
        <p:spPr>
          <a:xfrm>
            <a:off x="3419872" y="2204864"/>
            <a:ext cx="3672408" cy="1584176"/>
          </a:xfrm>
          <a:prstGeom prst="wedgeRoundRectCallout">
            <a:avLst>
              <a:gd name="adj1" fmla="val 61576"/>
              <a:gd name="adj2" fmla="val -4260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NL: 1.52 E6</a:t>
            </a:r>
          </a:p>
          <a:p>
            <a:r>
              <a:rPr lang="en-US" altLang="zh-CN" sz="2000" dirty="0" smtClean="0">
                <a:latin typeface="Times New Roman" pitchFamily="18" charset="0"/>
                <a:cs typeface="Times New Roman" pitchFamily="18" charset="0"/>
              </a:rPr>
              <a:t>TIC F: +c ESI Full </a:t>
            </a:r>
            <a:r>
              <a:rPr lang="en-US" altLang="zh-CN" sz="2000" dirty="0" err="1" smtClean="0">
                <a:latin typeface="Times New Roman" pitchFamily="18" charset="0"/>
                <a:cs typeface="Times New Roman" pitchFamily="18" charset="0"/>
              </a:rPr>
              <a:t>pr</a:t>
            </a:r>
            <a:r>
              <a:rPr lang="en-US" altLang="zh-CN" sz="2000" dirty="0" smtClean="0">
                <a:latin typeface="Times New Roman" pitchFamily="18" charset="0"/>
                <a:cs typeface="Times New Roman" pitchFamily="18" charset="0"/>
              </a:rPr>
              <a:t> 97.000 [100.000-1500.000] MS ICIS SLS2-2</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0034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p:nvPr/>
        </p:nvPicPr>
        <p:blipFill>
          <a:blip r:embed="rId2"/>
          <a:srcRect/>
          <a:stretch>
            <a:fillRect/>
          </a:stretch>
        </p:blipFill>
        <p:spPr bwMode="auto">
          <a:xfrm>
            <a:off x="539552" y="1270620"/>
            <a:ext cx="8280920" cy="5587380"/>
          </a:xfrm>
          <a:prstGeom prst="rect">
            <a:avLst/>
          </a:prstGeom>
          <a:noFill/>
          <a:ln w="9525">
            <a:noFill/>
            <a:miter lim="800000"/>
            <a:headEnd/>
            <a:tailEnd/>
          </a:ln>
        </p:spPr>
      </p:pic>
      <p:sp>
        <p:nvSpPr>
          <p:cNvPr id="2" name="标题 1"/>
          <p:cNvSpPr>
            <a:spLocks noGrp="1"/>
          </p:cNvSpPr>
          <p:nvPr>
            <p:ph type="title"/>
          </p:nvPr>
        </p:nvSpPr>
        <p:spPr>
          <a:xfrm>
            <a:off x="467544" y="548680"/>
            <a:ext cx="6048672" cy="720080"/>
          </a:xfrm>
        </p:spPr>
        <p:txBody>
          <a:bodyPr>
            <a:normAutofit/>
          </a:bodyPr>
          <a:lstStyle/>
          <a:p>
            <a:r>
              <a:rPr lang="zh-CN" altLang="en-US" sz="3200" b="1" dirty="0" smtClean="0">
                <a:latin typeface="华文楷体" pitchFamily="2" charset="-122"/>
                <a:ea typeface="华文楷体" pitchFamily="2" charset="-122"/>
              </a:rPr>
              <a:t>谱图实例</a:t>
            </a:r>
            <a:r>
              <a:rPr lang="en-US" altLang="zh-CN" sz="3200" b="1" dirty="0" smtClean="0">
                <a:latin typeface="华文楷体" pitchFamily="2" charset="-122"/>
                <a:ea typeface="华文楷体" pitchFamily="2" charset="-122"/>
              </a:rPr>
              <a:t>8.  </a:t>
            </a:r>
            <a:r>
              <a:rPr lang="zh-CN" altLang="en-US" sz="3200" b="1" dirty="0" smtClean="0">
                <a:latin typeface="华文楷体" pitchFamily="2" charset="-122"/>
                <a:ea typeface="华文楷体" pitchFamily="2" charset="-122"/>
              </a:rPr>
              <a:t>多反应监测谱图</a:t>
            </a:r>
            <a:endParaRPr lang="zh-CN" altLang="en-US" sz="3200" b="1" dirty="0">
              <a:latin typeface="华文楷体" pitchFamily="2" charset="-122"/>
              <a:ea typeface="华文楷体" pitchFamily="2" charset="-122"/>
            </a:endParaRPr>
          </a:p>
        </p:txBody>
      </p:sp>
      <p:sp>
        <p:nvSpPr>
          <p:cNvPr id="5" name="TextBox 4"/>
          <p:cNvSpPr txBox="1"/>
          <p:nvPr/>
        </p:nvSpPr>
        <p:spPr>
          <a:xfrm>
            <a:off x="7325771" y="44624"/>
            <a:ext cx="1710725" cy="307777"/>
          </a:xfrm>
          <a:prstGeom prst="rect">
            <a:avLst/>
          </a:prstGeom>
          <a:noFill/>
        </p:spPr>
        <p:txBody>
          <a:bodyPr wrap="none" rtlCol="0">
            <a:spAutoFit/>
          </a:bodyPr>
          <a:lstStyle/>
          <a:p>
            <a:r>
              <a:rPr lang="zh-CN" altLang="en-US" sz="1400" b="1" dirty="0" smtClean="0">
                <a:latin typeface="华文楷体" pitchFamily="2" charset="-122"/>
                <a:ea typeface="华文楷体" pitchFamily="2" charset="-122"/>
              </a:rPr>
              <a:t>第四章  谱图的解读</a:t>
            </a:r>
            <a:endParaRPr lang="zh-CN" altLang="en-US" sz="1400" b="1" dirty="0">
              <a:latin typeface="华文楷体" pitchFamily="2" charset="-122"/>
              <a:ea typeface="华文楷体" pitchFamily="2" charset="-122"/>
            </a:endParaRPr>
          </a:p>
        </p:txBody>
      </p:sp>
      <p:sp>
        <p:nvSpPr>
          <p:cNvPr id="4" name="圆角矩形标注 3"/>
          <p:cNvSpPr/>
          <p:nvPr/>
        </p:nvSpPr>
        <p:spPr>
          <a:xfrm>
            <a:off x="3637893" y="2501356"/>
            <a:ext cx="3672408" cy="1584176"/>
          </a:xfrm>
          <a:prstGeom prst="wedgeRoundRectCallout">
            <a:avLst>
              <a:gd name="adj1" fmla="val 61576"/>
              <a:gd name="adj2" fmla="val -4260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latin typeface="Times New Roman" pitchFamily="18" charset="0"/>
                <a:cs typeface="Times New Roman" pitchFamily="18" charset="0"/>
              </a:rPr>
              <a:t>NL: 2.27 E5</a:t>
            </a:r>
          </a:p>
          <a:p>
            <a:r>
              <a:rPr lang="en-US" altLang="zh-CN" sz="2000" dirty="0" smtClean="0">
                <a:latin typeface="Times New Roman" pitchFamily="18" charset="0"/>
                <a:cs typeface="Times New Roman" pitchFamily="18" charset="0"/>
              </a:rPr>
              <a:t>TIC F: +c ESI SRM ms2 254.000 [107.800-108.800</a:t>
            </a:r>
            <a:r>
              <a:rPr lang="zh-CN" altLang="en-US" sz="2000" dirty="0" smtClean="0">
                <a:latin typeface="Times New Roman" pitchFamily="18" charset="0"/>
                <a:cs typeface="Times New Roman" pitchFamily="18" charset="0"/>
              </a:rPr>
              <a:t>，</a:t>
            </a:r>
            <a:r>
              <a:rPr lang="en-US" altLang="zh-CN" sz="2000" dirty="0" smtClean="0">
                <a:latin typeface="Times New Roman" pitchFamily="18" charset="0"/>
                <a:cs typeface="Times New Roman" pitchFamily="18" charset="0"/>
              </a:rPr>
              <a:t>155.600-156.600] MS SD6</a:t>
            </a:r>
            <a:endParaRPr lang="zh-CN"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32017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00232" y="2357430"/>
            <a:ext cx="5827236" cy="1446550"/>
          </a:xfrm>
          <a:prstGeom prst="rect">
            <a:avLst/>
          </a:prstGeom>
          <a:noFill/>
        </p:spPr>
        <p:txBody>
          <a:bodyPr wrap="none" rtlCol="0">
            <a:spAutoFit/>
          </a:bodyPr>
          <a:lstStyle/>
          <a:p>
            <a:r>
              <a:rPr lang="zh-CN" altLang="en-US" sz="8800" dirty="0" smtClean="0">
                <a:latin typeface="+mj-ea"/>
                <a:ea typeface="+mj-ea"/>
              </a:rPr>
              <a:t>谢谢大家！</a:t>
            </a:r>
            <a:endParaRPr lang="zh-CN" altLang="en-US" sz="8800" dirty="0">
              <a:latin typeface="+mj-ea"/>
              <a:ea typeface="+mj-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3357</TotalTime>
  <Words>2452</Words>
  <Application>Microsoft Office PowerPoint</Application>
  <PresentationFormat>全屏显示(4:3)</PresentationFormat>
  <Paragraphs>368</Paragraphs>
  <Slides>54</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54</vt:i4>
      </vt:variant>
    </vt:vector>
  </HeadingPairs>
  <TitlesOfParts>
    <vt:vector size="56" baseType="lpstr">
      <vt:lpstr>流畅</vt:lpstr>
      <vt:lpstr>ChemSketch</vt:lpstr>
      <vt:lpstr>液相色谱-质谱联用技术及使用注意事项</vt:lpstr>
      <vt:lpstr>主要内容</vt:lpstr>
      <vt:lpstr>第一章 液相色谱-质谱联用技术简介</vt:lpstr>
      <vt:lpstr>色谱-质谱联用技术</vt:lpstr>
      <vt:lpstr>液相色谱-质谱联用仪</vt:lpstr>
      <vt:lpstr>液相色谱-质谱联用仪</vt:lpstr>
      <vt:lpstr>与质谱联用的液相色谱</vt:lpstr>
      <vt:lpstr>与质谱联用的液相色谱</vt:lpstr>
      <vt:lpstr>与质谱联用的液相色谱</vt:lpstr>
      <vt:lpstr>与质谱联用的液相色谱</vt:lpstr>
      <vt:lpstr>液相色谱-质谱联用仪</vt:lpstr>
      <vt:lpstr>液质联用仪的离子源</vt:lpstr>
      <vt:lpstr>液质联用仪的离子源</vt:lpstr>
      <vt:lpstr>离子源与液相色谱的流速</vt:lpstr>
      <vt:lpstr>电喷雾电离源(ESI) </vt:lpstr>
      <vt:lpstr>电喷雾电离源(ESI) </vt:lpstr>
      <vt:lpstr>大气压化学电离源(APCI)</vt:lpstr>
      <vt:lpstr>液质联用仪的离子源</vt:lpstr>
      <vt:lpstr>离子源</vt:lpstr>
      <vt:lpstr>液相色谱-质谱联用仪</vt:lpstr>
      <vt:lpstr>质量分析器</vt:lpstr>
      <vt:lpstr>单级质谱和串联质谱</vt:lpstr>
      <vt:lpstr>质谱扫描类型</vt:lpstr>
      <vt:lpstr>质谱扫描类型</vt:lpstr>
      <vt:lpstr>质谱扫描类型</vt:lpstr>
      <vt:lpstr>质谱扫描类型</vt:lpstr>
      <vt:lpstr>质谱扫描类型</vt:lpstr>
      <vt:lpstr>PowerPoint 演示文稿</vt:lpstr>
      <vt:lpstr>质谱扫描类型</vt:lpstr>
      <vt:lpstr>质谱扫描类型</vt:lpstr>
      <vt:lpstr>第二章 我们的液质联用仪</vt:lpstr>
      <vt:lpstr>两台液质联用仪的比较</vt:lpstr>
      <vt:lpstr>第三章 样品准备的注意事项</vt:lpstr>
      <vt:lpstr>第三章 样品准备的注意事项</vt:lpstr>
      <vt:lpstr>第四章 谱图的解读</vt:lpstr>
      <vt:lpstr>第四章 谱图的解读</vt:lpstr>
      <vt:lpstr>第四章 谱图的解读</vt:lpstr>
      <vt:lpstr>PowerPoint 演示文稿</vt:lpstr>
      <vt:lpstr>第四章 谱图的解读</vt:lpstr>
      <vt:lpstr>第四章 谱图的解读</vt:lpstr>
      <vt:lpstr>PowerPoint 演示文稿</vt:lpstr>
      <vt:lpstr>PowerPoint 演示文稿</vt:lpstr>
      <vt:lpstr>第四章 谱图的解读</vt:lpstr>
      <vt:lpstr>质量色谱图</vt:lpstr>
      <vt:lpstr>质量色谱图</vt:lpstr>
      <vt:lpstr>谱图实例1.  色谱图和总离子流图</vt:lpstr>
      <vt:lpstr>谱图实例2.  一级质谱图</vt:lpstr>
      <vt:lpstr>谱图实例3.  二级质谱图</vt:lpstr>
      <vt:lpstr>谱图实例4.  三级质谱图</vt:lpstr>
      <vt:lpstr>谱图实例5.  质量色谱图</vt:lpstr>
      <vt:lpstr>谱图实例6.  选择离子监测图</vt:lpstr>
      <vt:lpstr>谱图实例7.  母离子扫描谱图</vt:lpstr>
      <vt:lpstr>谱图实例8.  多反应监测谱图</vt:lpstr>
      <vt:lpstr>PowerPoint 演示文稿</vt:lpstr>
    </vt:vector>
  </TitlesOfParts>
  <Company>YIC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液相色谱-质谱 联用技术简介</dc:title>
  <dc:creator>xch</dc:creator>
  <cp:lastModifiedBy>china</cp:lastModifiedBy>
  <cp:revision>298</cp:revision>
  <dcterms:created xsi:type="dcterms:W3CDTF">2011-11-29T14:01:32Z</dcterms:created>
  <dcterms:modified xsi:type="dcterms:W3CDTF">2015-11-17T15:15:57Z</dcterms:modified>
</cp:coreProperties>
</file>